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35" r:id="rId4"/>
    <p:sldMasterId id="2147483951" r:id="rId5"/>
  </p:sldMasterIdLst>
  <p:notesMasterIdLst>
    <p:notesMasterId r:id="rId23"/>
  </p:notesMasterIdLst>
  <p:handoutMasterIdLst>
    <p:handoutMasterId r:id="rId24"/>
  </p:handoutMasterIdLst>
  <p:sldIdLst>
    <p:sldId id="278" r:id="rId6"/>
    <p:sldId id="259"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57" r:id="rId21"/>
    <p:sldId id="25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1704"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69035-8B49-B84D-A5BC-6703FB86B4F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3F2A8D8-9A31-8A47-A22C-721D3159405A}"/>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930C7A6-040A-6F4F-A17F-0D05A0D71BCF}" type="datetimeFigureOut">
              <a:rPr lang="en-US"/>
              <a:pPr>
                <a:defRPr/>
              </a:pPr>
              <a:t>8/25/2021</a:t>
            </a:fld>
            <a:endParaRPr lang="en-US"/>
          </a:p>
        </p:txBody>
      </p:sp>
      <p:sp>
        <p:nvSpPr>
          <p:cNvPr id="4" name="Footer Placeholder 3">
            <a:extLst>
              <a:ext uri="{FF2B5EF4-FFF2-40B4-BE49-F238E27FC236}">
                <a16:creationId xmlns:a16="http://schemas.microsoft.com/office/drawing/2014/main" id="{747A46A9-83C7-9C42-AD98-3E30324D7A5C}"/>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1EF1574-0270-3D4D-B15F-F163661A63D1}"/>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67F954CE-FF01-B74F-8D7A-278A62291A9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22:20:42.06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3772A3-6232-584C-ACB9-847C82AA752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0A350D-710D-6C44-A043-3AE5F15CF829}"/>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AB2EDC20-4466-4942-82E6-DD5DFB303549}" type="datetimeFigureOut">
              <a:rPr lang="en-US"/>
              <a:pPr>
                <a:defRPr/>
              </a:pPr>
              <a:t>8/25/2021</a:t>
            </a:fld>
            <a:endParaRPr lang="en-US"/>
          </a:p>
        </p:txBody>
      </p:sp>
      <p:sp>
        <p:nvSpPr>
          <p:cNvPr id="4" name="Slide Image Placeholder 3">
            <a:extLst>
              <a:ext uri="{FF2B5EF4-FFF2-40B4-BE49-F238E27FC236}">
                <a16:creationId xmlns:a16="http://schemas.microsoft.com/office/drawing/2014/main" id="{B4471060-7097-A041-A1E8-1966D2BB7470}"/>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CA1D4BE5-F4E8-6F41-A30D-F9243E3C2B14}"/>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DDA81D-50CE-0942-A0FD-DD8ACB75E9ED}"/>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E5C1E14-CB5C-844A-BB6E-9BBE4CB28630}"/>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59EA19B3-0587-064C-91C6-38FE6F465A2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HLA 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FD9A-D14F-4E47-A333-3AECE96E82CD}"/>
              </a:ext>
            </a:extLst>
          </p:cNvPr>
          <p:cNvSpPr>
            <a:spLocks noGrp="1"/>
          </p:cNvSpPr>
          <p:nvPr>
            <p:ph type="title" hasCustomPrompt="1"/>
          </p:nvPr>
        </p:nvSpPr>
        <p:spPr>
          <a:xfrm>
            <a:off x="628650" y="1073785"/>
            <a:ext cx="7886700" cy="1325563"/>
          </a:xfrm>
          <a:prstGeom prst="rect">
            <a:avLst/>
          </a:prstGeom>
        </p:spPr>
        <p:txBody>
          <a:bodyPr/>
          <a:lstStyle>
            <a:lvl1pPr>
              <a:defRPr/>
            </a:lvl1pPr>
          </a:lstStyle>
          <a:p>
            <a:r>
              <a:rPr lang="en-US" dirty="0"/>
              <a:t>Overview</a:t>
            </a:r>
          </a:p>
        </p:txBody>
      </p:sp>
      <p:sp>
        <p:nvSpPr>
          <p:cNvPr id="3" name="Rectangle 2">
            <a:extLst>
              <a:ext uri="{FF2B5EF4-FFF2-40B4-BE49-F238E27FC236}">
                <a16:creationId xmlns:a16="http://schemas.microsoft.com/office/drawing/2014/main" id="{6396B3EA-6D7E-5941-AED4-E2C47FA7623B}"/>
              </a:ext>
            </a:extLst>
          </p:cNvPr>
          <p:cNvSpPr/>
          <p:nvPr userDrawn="1"/>
        </p:nvSpPr>
        <p:spPr>
          <a:xfrm>
            <a:off x="628650" y="2576715"/>
            <a:ext cx="7886700" cy="1704569"/>
          </a:xfrm>
          <a:prstGeom prst="rect">
            <a:avLst/>
          </a:prstGeom>
        </p:spPr>
        <p:txBody>
          <a:bodyPr wrap="square">
            <a:spAutoFit/>
          </a:bodyPr>
          <a:lstStyle/>
          <a:p>
            <a:pPr marL="0" indent="0">
              <a:lnSpc>
                <a:spcPct val="150000"/>
              </a:lnSpc>
              <a:buNone/>
            </a:pPr>
            <a:r>
              <a:rPr lang="en-US" dirty="0"/>
              <a:t>What is arbitration?</a:t>
            </a:r>
          </a:p>
          <a:p>
            <a:pPr marL="0" indent="0">
              <a:lnSpc>
                <a:spcPct val="150000"/>
              </a:lnSpc>
              <a:buNone/>
            </a:pPr>
            <a:r>
              <a:rPr lang="en-US" dirty="0"/>
              <a:t>What is mediation?</a:t>
            </a:r>
          </a:p>
          <a:p>
            <a:pPr marL="0" indent="0">
              <a:lnSpc>
                <a:spcPct val="150000"/>
              </a:lnSpc>
              <a:buNone/>
            </a:pPr>
            <a:r>
              <a:rPr lang="en-US" dirty="0"/>
              <a:t>What benefits can these processes provide?</a:t>
            </a:r>
          </a:p>
          <a:p>
            <a:pPr marL="0" indent="0">
              <a:lnSpc>
                <a:spcPct val="150000"/>
              </a:lnSpc>
              <a:buNone/>
            </a:pPr>
            <a:r>
              <a:rPr lang="en-US" dirty="0"/>
              <a:t>How do I use these processes most effectively?</a:t>
            </a:r>
          </a:p>
        </p:txBody>
      </p:sp>
    </p:spTree>
    <p:extLst>
      <p:ext uri="{BB962C8B-B14F-4D97-AF65-F5344CB8AC3E}">
        <p14:creationId xmlns:p14="http://schemas.microsoft.com/office/powerpoint/2010/main" val="19963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437-90C3-4048-9BF3-0A519F3D11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D8C3ED1-23F5-4974-9F24-53942B37C5D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9909958-CC93-4047-8BF6-5BB0072059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3A3F3194-DC7B-45E9-AB96-4856A2E5ECA7}"/>
              </a:ext>
            </a:extLst>
          </p:cNvPr>
          <p:cNvSpPr>
            <a:spLocks noGrp="1"/>
          </p:cNvSpPr>
          <p:nvPr>
            <p:ph type="dt" sz="half" idx="10"/>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7" name="Footer Placeholder 4">
            <a:extLst>
              <a:ext uri="{FF2B5EF4-FFF2-40B4-BE49-F238E27FC236}">
                <a16:creationId xmlns:a16="http://schemas.microsoft.com/office/drawing/2014/main" id="{84F1967F-51D8-0749-A571-F48838B52715}"/>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06464533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e Are AHLA">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9B669A8-ABEB-4CD9-AE63-B2CB28F7992A}"/>
              </a:ext>
            </a:extLst>
          </p:cNvPr>
          <p:cNvCxnSpPr>
            <a:cxnSpLocks/>
          </p:cNvCxnSpPr>
          <p:nvPr userDrawn="1"/>
        </p:nvCxnSpPr>
        <p:spPr>
          <a:xfrm flipV="1">
            <a:off x="759004" y="1558174"/>
            <a:ext cx="1302249" cy="5138"/>
          </a:xfrm>
          <a:prstGeom prst="line">
            <a:avLst/>
          </a:prstGeom>
          <a:ln w="152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0C76E04-F9D0-4C42-B7C8-5E9481A5686E}"/>
              </a:ext>
            </a:extLst>
          </p:cNvPr>
          <p:cNvSpPr txBox="1">
            <a:spLocks noChangeArrowheads="1"/>
          </p:cNvSpPr>
          <p:nvPr userDrawn="1"/>
        </p:nvSpPr>
        <p:spPr bwMode="auto">
          <a:xfrm>
            <a:off x="670560" y="347663"/>
            <a:ext cx="7696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defTabSz="685800" rtl="0" eaLnBrk="1" fontAlgn="base" hangingPunct="1">
              <a:lnSpc>
                <a:spcPct val="90000"/>
              </a:lnSpc>
              <a:spcBef>
                <a:spcPct val="0"/>
              </a:spcBef>
              <a:spcAft>
                <a:spcPct val="0"/>
              </a:spcAft>
              <a:defRPr sz="44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4400" b="1">
                <a:solidFill>
                  <a:schemeClr val="tx1"/>
                </a:solidFill>
                <a:latin typeface="Arial" panose="020B0604020202020204" pitchFamily="34" charset="0"/>
              </a:defRPr>
            </a:lvl9pPr>
          </a:lstStyle>
          <a:p>
            <a:r>
              <a:rPr lang="en-US" altLang="en-US" sz="3300" b="0" i="0" baseline="0" dirty="0">
                <a:latin typeface="Arial" panose="020B0604020202020204" pitchFamily="34" charset="0"/>
              </a:rPr>
              <a:t>We Are AHLA</a:t>
            </a:r>
            <a:endParaRPr lang="en-US" altLang="en-US" sz="3300" b="0" i="0" baseline="0" dirty="0">
              <a:latin typeface="Arial" panose="020B0604020202020204" pitchFamily="34" charset="0"/>
              <a:cs typeface="Arial" panose="020B0604020202020204" pitchFamily="34" charset="0"/>
            </a:endParaRPr>
          </a:p>
        </p:txBody>
      </p:sp>
      <p:sp>
        <p:nvSpPr>
          <p:cNvPr id="6" name="Date Placeholder 3">
            <a:extLst>
              <a:ext uri="{FF2B5EF4-FFF2-40B4-BE49-F238E27FC236}">
                <a16:creationId xmlns:a16="http://schemas.microsoft.com/office/drawing/2014/main" id="{14CEED3E-4616-488F-B06F-CA5BB5FE71F0}"/>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cxnSp>
        <p:nvCxnSpPr>
          <p:cNvPr id="8" name="Straight Connector 7">
            <a:extLst>
              <a:ext uri="{FF2B5EF4-FFF2-40B4-BE49-F238E27FC236}">
                <a16:creationId xmlns:a16="http://schemas.microsoft.com/office/drawing/2014/main" id="{D25F1DEC-7E83-410E-8001-F5208E63FB31}"/>
              </a:ext>
            </a:extLst>
          </p:cNvPr>
          <p:cNvCxnSpPr>
            <a:cxnSpLocks/>
          </p:cNvCxnSpPr>
          <p:nvPr userDrawn="1"/>
        </p:nvCxnSpPr>
        <p:spPr>
          <a:xfrm flipV="1">
            <a:off x="759004" y="1042828"/>
            <a:ext cx="785973" cy="513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87072F-D63C-42E8-9E44-A7BCFFBA0D9A}"/>
              </a:ext>
            </a:extLst>
          </p:cNvPr>
          <p:cNvCxnSpPr>
            <a:cxnSpLocks/>
          </p:cNvCxnSpPr>
          <p:nvPr userDrawn="1"/>
        </p:nvCxnSpPr>
        <p:spPr>
          <a:xfrm>
            <a:off x="759004" y="2390676"/>
            <a:ext cx="1464067" cy="0"/>
          </a:xfrm>
          <a:prstGeom prst="line">
            <a:avLst/>
          </a:prstGeom>
          <a:ln w="152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6C6149-DFD8-45BC-822A-B131291A3031}"/>
              </a:ext>
            </a:extLst>
          </p:cNvPr>
          <p:cNvCxnSpPr>
            <a:cxnSpLocks/>
          </p:cNvCxnSpPr>
          <p:nvPr userDrawn="1"/>
        </p:nvCxnSpPr>
        <p:spPr>
          <a:xfrm>
            <a:off x="750014" y="3909987"/>
            <a:ext cx="2632752" cy="0"/>
          </a:xfrm>
          <a:prstGeom prst="line">
            <a:avLst/>
          </a:prstGeom>
          <a:ln w="152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CE526B67-222D-194B-9DC0-B833143DCE7F}"/>
              </a:ext>
            </a:extLst>
          </p:cNvPr>
          <p:cNvSpPr>
            <a:spLocks noChangeArrowheads="1"/>
          </p:cNvSpPr>
          <p:nvPr userDrawn="1"/>
        </p:nvSpPr>
        <p:spPr bwMode="auto">
          <a:xfrm>
            <a:off x="750014" y="1352551"/>
            <a:ext cx="7515225" cy="49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0" i="0" baseline="0" dirty="0">
                <a:solidFill>
                  <a:schemeClr val="tx1"/>
                </a:solidFill>
                <a:latin typeface="Arial" panose="020B0604020202020204" pitchFamily="34" charset="0"/>
              </a:rPr>
              <a:t>Our Vision</a:t>
            </a:r>
          </a:p>
          <a:p>
            <a:pPr eaLnBrk="1" hangingPunct="1"/>
            <a:r>
              <a:rPr lang="en-US" altLang="en-US" sz="1600" baseline="0" dirty="0">
                <a:latin typeface="Arial" panose="020B0604020202020204" pitchFamily="34" charset="0"/>
                <a:ea typeface="Arial Narrow" panose="020B0604020202020204" pitchFamily="34" charset="0"/>
                <a:cs typeface="Arial Narrow" panose="020B0604020202020204" pitchFamily="34" charset="0"/>
              </a:rPr>
              <a:t>To lead health law to excellence through education, information, and dialogue.</a:t>
            </a:r>
          </a:p>
          <a:p>
            <a:pPr eaLnBrk="1" hangingPunct="1"/>
            <a:endParaRPr lang="en-US" altLang="en-US" sz="1600" baseline="0" dirty="0">
              <a:latin typeface="Arial" panose="020B0604020202020204" pitchFamily="34" charset="0"/>
            </a:endParaRPr>
          </a:p>
          <a:p>
            <a:pPr eaLnBrk="1" hangingPunct="1"/>
            <a:r>
              <a:rPr lang="en-US" altLang="en-US" sz="2100" b="0" i="0" baseline="0" dirty="0">
                <a:latin typeface="Arial" panose="020B0604020202020204" pitchFamily="34" charset="0"/>
              </a:rPr>
              <a:t>Our Mission</a:t>
            </a:r>
          </a:p>
          <a:p>
            <a:pPr eaLnBrk="1" hangingPunct="1"/>
            <a:r>
              <a:rPr lang="en-US" altLang="en-US" sz="1600" baseline="0" dirty="0">
                <a:latin typeface="Arial" panose="020B0604020202020204" pitchFamily="34" charset="0"/>
                <a:ea typeface="Arial Narrow" panose="020B0604020202020204" pitchFamily="34" charset="0"/>
                <a:cs typeface="Arial Narrow" panose="020B0604020202020204" pitchFamily="34" charset="0"/>
              </a:rPr>
              <a:t>To provide a collegial forum for interaction and information exchange to enable its members to serve their clients more effectively; to produce the highest quality, nonpartisan, educational programs, products, and services concerning health law issues; and to serve as a public resource on selected health care legal issues.  </a:t>
            </a:r>
          </a:p>
          <a:p>
            <a:pPr eaLnBrk="1" hangingPunct="1"/>
            <a:endParaRPr lang="en-US" altLang="en-US" sz="1600" b="1" baseline="0" dirty="0">
              <a:latin typeface="Arial" panose="020B0604020202020204" pitchFamily="34" charset="0"/>
              <a:ea typeface="Arial Narrow" panose="020B0604020202020204" pitchFamily="34" charset="0"/>
              <a:cs typeface="Arial Narrow" panose="020B0604020202020204" pitchFamily="34" charset="0"/>
            </a:endParaRPr>
          </a:p>
          <a:p>
            <a:pPr eaLnBrk="1" hangingPunct="1"/>
            <a:r>
              <a:rPr lang="en-US" altLang="en-US" sz="2100" b="0" i="0" baseline="0" dirty="0">
                <a:latin typeface="Arial" panose="020B0604020202020204" pitchFamily="34" charset="0"/>
              </a:rPr>
              <a:t>Diversity and Inclusion</a:t>
            </a:r>
          </a:p>
          <a:p>
            <a:pPr eaLnBrk="1" hangingPunct="1"/>
            <a:r>
              <a:rPr lang="en-US" altLang="en-US" sz="1600" baseline="0" dirty="0">
                <a:latin typeface="Arial" panose="020B0604020202020204" pitchFamily="34" charset="0"/>
                <a:cs typeface="Arial" panose="020B0604020202020204" pitchFamily="34" charset="0"/>
              </a:rPr>
              <a:t>In principle and in practice, the American Health Law Association values and seeks to advance and promote diverse and inclusive participation within the Association regardless of gender, race, ethnicity, religion, age, sexual orientation, gender identity and expression, national origin, or disability. Guided by these values, the Association strongly encourages and embraces participation of diverse individuals as it leads health law to excellence through education, information, and dialogue.</a:t>
            </a:r>
          </a:p>
          <a:p>
            <a:pPr eaLnBrk="1" hangingPunct="1"/>
            <a:endParaRPr lang="en-US" altLang="en-US" sz="1800" dirty="0">
              <a:latin typeface="Arial" panose="020B0604020202020204" pitchFamily="34" charset="0"/>
              <a:ea typeface="Arial Narrow" panose="020B0604020202020204" pitchFamily="34" charset="0"/>
              <a:cs typeface="Arial Narrow" panose="020B0604020202020204" pitchFamily="34" charset="0"/>
            </a:endParaRPr>
          </a:p>
          <a:p>
            <a:pPr eaLnBrk="1" hangingPunct="1"/>
            <a:endParaRPr lang="en-US" altLang="en-US" sz="1350" dirty="0">
              <a:cs typeface="Arial" panose="020B0604020202020204" pitchFamily="34" charset="0"/>
            </a:endParaRPr>
          </a:p>
        </p:txBody>
      </p:sp>
      <p:sp>
        <p:nvSpPr>
          <p:cNvPr id="10" name="Footer Placeholder 4">
            <a:extLst>
              <a:ext uri="{FF2B5EF4-FFF2-40B4-BE49-F238E27FC236}">
                <a16:creationId xmlns:a16="http://schemas.microsoft.com/office/drawing/2014/main" id="{2789FC98-BF81-3041-817E-354D2E916059}"/>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68851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right Langu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5C5432-AA0F-1841-A583-DC906A74B5B2}"/>
              </a:ext>
            </a:extLst>
          </p:cNvPr>
          <p:cNvSpPr/>
          <p:nvPr userDrawn="1"/>
        </p:nvSpPr>
        <p:spPr>
          <a:xfrm>
            <a:off x="628650" y="1236895"/>
            <a:ext cx="7886700" cy="2793072"/>
          </a:xfrm>
          <a:prstGeom prst="rect">
            <a:avLst/>
          </a:prstGeom>
        </p:spPr>
        <p:txBody>
          <a:bodyPr wrap="square">
            <a:spAutoFit/>
          </a:bodyPr>
          <a:lstStyle/>
          <a:p>
            <a:pPr marL="8335" lvl="1" indent="0">
              <a:buFontTx/>
              <a:buNone/>
              <a:tabLst/>
            </a:pPr>
            <a:r>
              <a:rPr lang="en-US" sz="1350" baseline="0" dirty="0">
                <a:solidFill>
                  <a:prstClr val="black"/>
                </a:solidFill>
                <a:latin typeface="Arial" panose="020B0604020202020204" pitchFamily="34" charset="0"/>
                <a:cs typeface="HelveticaNeueLT Std Lt Cn"/>
              </a:rPr>
              <a:t>© 2021 is published by the American Health Law Association. All rights reserved. No part of this publication may be reproduced in any form except by prior written permission from the publisher. Printed in the United States of America. </a:t>
            </a:r>
            <a:br>
              <a:rPr lang="en-US" sz="1350" baseline="0" dirty="0">
                <a:solidFill>
                  <a:prstClr val="black"/>
                </a:solidFill>
                <a:latin typeface="Arial" panose="020B0604020202020204" pitchFamily="34" charset="0"/>
                <a:cs typeface="HelveticaNeueLT Std Lt Cn"/>
              </a:rPr>
            </a:br>
            <a:br>
              <a:rPr lang="en-US" sz="1350" baseline="0" dirty="0">
                <a:solidFill>
                  <a:prstClr val="black"/>
                </a:solidFill>
                <a:latin typeface="Arial" panose="020B0604020202020204" pitchFamily="34" charset="0"/>
                <a:cs typeface="HelveticaNeueLT Std Lt Cn"/>
              </a:rPr>
            </a:br>
            <a:r>
              <a:rPr lang="en-US" sz="1350" baseline="0" dirty="0">
                <a:solidFill>
                  <a:prstClr val="black"/>
                </a:solidFill>
                <a:latin typeface="Arial" panose="020B0604020202020204" pitchFamily="34" charset="0"/>
                <a:cs typeface="HelveticaNeueLT Std Lt Cn"/>
              </a:rPr>
              <a:t>Any views or advice offered in this publication are those of its authors and should not be construed as the position of the American Health Law Association. </a:t>
            </a:r>
            <a:br>
              <a:rPr lang="en-US" sz="1350" baseline="0" dirty="0">
                <a:solidFill>
                  <a:prstClr val="black"/>
                </a:solidFill>
                <a:latin typeface="Arial" panose="020B0604020202020204" pitchFamily="34" charset="0"/>
                <a:cs typeface="HelveticaNeueLT Std Lt Cn"/>
              </a:rPr>
            </a:br>
            <a:br>
              <a:rPr lang="en-US" sz="1350" baseline="0" dirty="0">
                <a:solidFill>
                  <a:prstClr val="black"/>
                </a:solidFill>
                <a:latin typeface="Arial" panose="020B0604020202020204" pitchFamily="34" charset="0"/>
                <a:cs typeface="HelveticaNeueLT Std Lt Cn"/>
              </a:rPr>
            </a:br>
            <a:r>
              <a:rPr lang="en-US" sz="1350" baseline="0" dirty="0">
                <a:solidFill>
                  <a:prstClr val="black"/>
                </a:solidFill>
                <a:latin typeface="Arial" panose="020B0604020202020204" pitchFamily="34" charset="0"/>
                <a:cs typeface="HelveticaNeueLT Std Lt Cn"/>
              </a:rPr>
              <a:t>“This publication is designed to provide accurate and authoritative information in regard to the subject matter covered. It is provided with the understanding that the publisher is not engaged in rendering legal or other professional services. If legal advice or other expert assistance is required, the services of a competent professional person should be sought”</a:t>
            </a:r>
            <a:br>
              <a:rPr lang="en-US" sz="1350" baseline="0" dirty="0">
                <a:solidFill>
                  <a:prstClr val="black"/>
                </a:solidFill>
                <a:latin typeface="Arial" panose="020B0604020202020204" pitchFamily="34" charset="0"/>
                <a:cs typeface="HelveticaNeueLT Std Lt Cn"/>
              </a:rPr>
            </a:br>
            <a:r>
              <a:rPr lang="en-US" sz="1350" baseline="0" dirty="0">
                <a:solidFill>
                  <a:prstClr val="black"/>
                </a:solidFill>
                <a:latin typeface="Arial" panose="020B0604020202020204" pitchFamily="34" charset="0"/>
                <a:cs typeface="HelveticaNeueLT Std Lt Cn"/>
              </a:rPr>
              <a:t>—from a declaration of the American Bar Association.</a:t>
            </a:r>
            <a:br>
              <a:rPr lang="en-US" sz="1350" dirty="0">
                <a:solidFill>
                  <a:prstClr val="black"/>
                </a:solidFill>
                <a:latin typeface="HelveticaNeueLT Std Lt Cn"/>
                <a:cs typeface="HelveticaNeueLT Std Lt Cn"/>
              </a:rPr>
            </a:br>
            <a:r>
              <a:rPr lang="en-US" sz="1350" dirty="0"/>
              <a:t>  </a:t>
            </a:r>
          </a:p>
        </p:txBody>
      </p:sp>
      <p:sp>
        <p:nvSpPr>
          <p:cNvPr id="4" name="Date Placeholder 3">
            <a:extLst>
              <a:ext uri="{FF2B5EF4-FFF2-40B4-BE49-F238E27FC236}">
                <a16:creationId xmlns:a16="http://schemas.microsoft.com/office/drawing/2014/main" id="{4D59AEC3-26FF-4043-A0AF-7E4BBD9EAF42}"/>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7" name="Footer Placeholder 4">
            <a:extLst>
              <a:ext uri="{FF2B5EF4-FFF2-40B4-BE49-F238E27FC236}">
                <a16:creationId xmlns:a16="http://schemas.microsoft.com/office/drawing/2014/main" id="{0FD2F6FF-9686-854E-9B48-40BAE219E9F8}"/>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625463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EB4E-3BE2-2E4E-BBD1-04465DE395BE}"/>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A773ED4E-569D-4FC4-BD13-8F3F150A60EB}"/>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6" name="Footer Placeholder 4">
            <a:extLst>
              <a:ext uri="{FF2B5EF4-FFF2-40B4-BE49-F238E27FC236}">
                <a16:creationId xmlns:a16="http://schemas.microsoft.com/office/drawing/2014/main" id="{8741827A-7EA4-9E4C-9CC4-F86BD2CD5BE4}"/>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01848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Headlin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D068-6CDB-A744-A68D-EEB80A0800A9}"/>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B4E6C2-09E6-1D47-BBA0-E978D73D9A88}"/>
              </a:ext>
            </a:extLst>
          </p:cNvPr>
          <p:cNvSpPr>
            <a:spLocks noGrp="1"/>
          </p:cNvSpPr>
          <p:nvPr>
            <p:ph sz="quarter" idx="11"/>
          </p:nvPr>
        </p:nvSpPr>
        <p:spPr>
          <a:xfrm>
            <a:off x="628650" y="1709137"/>
            <a:ext cx="7886700" cy="4070309"/>
          </a:xfrm>
        </p:spPr>
        <p:txBody>
          <a:bodyPr/>
          <a:lstStyle>
            <a:lvl1pPr>
              <a:buFontTx/>
              <a:buNone/>
              <a:defRPr sz="1350"/>
            </a:lvl1pPr>
            <a:lvl2pPr>
              <a:buFontTx/>
              <a:buNone/>
              <a:defRPr sz="1350"/>
            </a:lvl2pPr>
            <a:lvl3pPr>
              <a:buFontTx/>
              <a:buNone/>
              <a:defRPr sz="1350"/>
            </a:lvl3pPr>
            <a:lvl4pPr>
              <a:buFontTx/>
              <a:buNone/>
              <a:defRPr sz="1350"/>
            </a:lvl4pPr>
            <a:lvl5pPr>
              <a:buFontTx/>
              <a:buNone/>
              <a:defRPr sz="1350"/>
            </a:lvl5pPr>
          </a:lstStyle>
          <a:p>
            <a:pPr lvl="0"/>
            <a:r>
              <a:rPr lang="en-US"/>
              <a:t>Click to edit Master text styles</a:t>
            </a:r>
          </a:p>
          <a:p>
            <a:pPr lvl="1"/>
            <a:r>
              <a:rPr lang="en-US"/>
              <a:t>Second level</a:t>
            </a:r>
          </a:p>
        </p:txBody>
      </p:sp>
      <p:sp>
        <p:nvSpPr>
          <p:cNvPr id="6" name="Date Placeholder 3">
            <a:extLst>
              <a:ext uri="{FF2B5EF4-FFF2-40B4-BE49-F238E27FC236}">
                <a16:creationId xmlns:a16="http://schemas.microsoft.com/office/drawing/2014/main" id="{C6AB7DA9-E695-4A8D-9A26-7336FA7592E4}"/>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8" name="Footer Placeholder 4">
            <a:extLst>
              <a:ext uri="{FF2B5EF4-FFF2-40B4-BE49-F238E27FC236}">
                <a16:creationId xmlns:a16="http://schemas.microsoft.com/office/drawing/2014/main" id="{3996A56A-BE1D-2B4B-BEC1-1118C7565D0A}"/>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29331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and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A832-90C1-1D4C-9C7B-F44CA131BB2B}"/>
              </a:ext>
            </a:extLst>
          </p:cNvPr>
          <p:cNvSpPr>
            <a:spLocks noGrp="1"/>
          </p:cNvSpPr>
          <p:nvPr>
            <p:ph type="title"/>
          </p:nvPr>
        </p:nvSpPr>
        <p:spPr/>
        <p:txBody>
          <a:bodyPr/>
          <a:lstStyle/>
          <a:p>
            <a:r>
              <a:rPr lang="en-US"/>
              <a:t>Click to edit Master title style</a:t>
            </a:r>
          </a:p>
        </p:txBody>
      </p:sp>
      <p:sp>
        <p:nvSpPr>
          <p:cNvPr id="5" name="SmartArt Placeholder 4">
            <a:extLst>
              <a:ext uri="{FF2B5EF4-FFF2-40B4-BE49-F238E27FC236}">
                <a16:creationId xmlns:a16="http://schemas.microsoft.com/office/drawing/2014/main" id="{1164B109-9EA8-F740-B1F5-C1806BF234B3}"/>
              </a:ext>
            </a:extLst>
          </p:cNvPr>
          <p:cNvSpPr>
            <a:spLocks noGrp="1"/>
          </p:cNvSpPr>
          <p:nvPr>
            <p:ph type="dgm" sz="quarter" idx="11"/>
          </p:nvPr>
        </p:nvSpPr>
        <p:spPr>
          <a:xfrm>
            <a:off x="628650" y="1713024"/>
            <a:ext cx="7886700" cy="3921125"/>
          </a:xfrm>
        </p:spPr>
        <p:txBody>
          <a:bodyPr/>
          <a:lstStyle/>
          <a:p>
            <a:r>
              <a:rPr lang="en-US"/>
              <a:t>Click icon to add SmartArt graphic</a:t>
            </a:r>
          </a:p>
        </p:txBody>
      </p:sp>
      <p:sp>
        <p:nvSpPr>
          <p:cNvPr id="6" name="Date Placeholder 3">
            <a:extLst>
              <a:ext uri="{FF2B5EF4-FFF2-40B4-BE49-F238E27FC236}">
                <a16:creationId xmlns:a16="http://schemas.microsoft.com/office/drawing/2014/main" id="{E1919295-B7AC-4F81-8CB6-13BA5A26A181}"/>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8" name="Footer Placeholder 4">
            <a:extLst>
              <a:ext uri="{FF2B5EF4-FFF2-40B4-BE49-F238E27FC236}">
                <a16:creationId xmlns:a16="http://schemas.microsoft.com/office/drawing/2014/main" id="{509E174F-B6F5-1346-B426-BCBB1AC024E4}"/>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72851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6069-CDF3-514D-BDF4-8C6FB3C00936}"/>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352E0CFE-ACD6-BC4D-B724-A525F3B34812}"/>
              </a:ext>
            </a:extLst>
          </p:cNvPr>
          <p:cNvSpPr>
            <a:spLocks noGrp="1"/>
          </p:cNvSpPr>
          <p:nvPr>
            <p:ph type="chart" sz="quarter" idx="11"/>
          </p:nvPr>
        </p:nvSpPr>
        <p:spPr>
          <a:xfrm>
            <a:off x="628650" y="1715929"/>
            <a:ext cx="7886700" cy="4011612"/>
          </a:xfrm>
        </p:spPr>
        <p:txBody>
          <a:bodyPr/>
          <a:lstStyle/>
          <a:p>
            <a:r>
              <a:rPr lang="en-US"/>
              <a:t>Click icon to add chart</a:t>
            </a:r>
          </a:p>
        </p:txBody>
      </p:sp>
      <p:sp>
        <p:nvSpPr>
          <p:cNvPr id="6" name="Date Placeholder 3">
            <a:extLst>
              <a:ext uri="{FF2B5EF4-FFF2-40B4-BE49-F238E27FC236}">
                <a16:creationId xmlns:a16="http://schemas.microsoft.com/office/drawing/2014/main" id="{F77D90B1-FF80-4686-9BB1-1B1392A8D052}"/>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8" name="Footer Placeholder 4">
            <a:extLst>
              <a:ext uri="{FF2B5EF4-FFF2-40B4-BE49-F238E27FC236}">
                <a16:creationId xmlns:a16="http://schemas.microsoft.com/office/drawing/2014/main" id="{C4E24026-56BF-B044-A43B-8AAC8E2104C0}"/>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586053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and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8CCE-9898-CD48-A7F9-CE52A08659BB}"/>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7718DD8-57FC-D141-94B3-07CED327A501}"/>
              </a:ext>
            </a:extLst>
          </p:cNvPr>
          <p:cNvSpPr>
            <a:spLocks noGrp="1"/>
          </p:cNvSpPr>
          <p:nvPr>
            <p:ph type="media" sz="quarter" idx="11"/>
          </p:nvPr>
        </p:nvSpPr>
        <p:spPr>
          <a:xfrm>
            <a:off x="628650" y="1712565"/>
            <a:ext cx="7886700" cy="3943350"/>
          </a:xfrm>
        </p:spPr>
        <p:txBody>
          <a:bodyPr/>
          <a:lstStyle/>
          <a:p>
            <a:r>
              <a:rPr lang="en-US"/>
              <a:t>Click icon to add media</a:t>
            </a:r>
          </a:p>
        </p:txBody>
      </p:sp>
      <p:sp>
        <p:nvSpPr>
          <p:cNvPr id="6" name="Date Placeholder 3">
            <a:extLst>
              <a:ext uri="{FF2B5EF4-FFF2-40B4-BE49-F238E27FC236}">
                <a16:creationId xmlns:a16="http://schemas.microsoft.com/office/drawing/2014/main" id="{0A96BB74-82CA-40A7-9E6B-7419EF9F42A9}"/>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8" name="Footer Placeholder 4">
            <a:extLst>
              <a:ext uri="{FF2B5EF4-FFF2-40B4-BE49-F238E27FC236}">
                <a16:creationId xmlns:a16="http://schemas.microsoft.com/office/drawing/2014/main" id="{CC476D6E-C4F2-A042-9A3B-30BEFFDB571A}"/>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556536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compariso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607D-F3FB-AE43-938D-F51AAF8F945C}"/>
              </a:ext>
            </a:extLst>
          </p:cNvPr>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BD0D6EC9-51E6-D845-B458-F3A3DD90661F}"/>
              </a:ext>
            </a:extLst>
          </p:cNvPr>
          <p:cNvSpPr>
            <a:spLocks noGrp="1"/>
          </p:cNvSpPr>
          <p:nvPr>
            <p:ph sz="half" idx="1"/>
          </p:nvPr>
        </p:nvSpPr>
        <p:spPr>
          <a:xfrm>
            <a:off x="628650" y="1718049"/>
            <a:ext cx="3867150" cy="4351338"/>
          </a:xfrm>
        </p:spPr>
        <p:txBody>
          <a:bodyPr/>
          <a:lstStyle/>
          <a:p>
            <a:pPr lvl="0"/>
            <a:r>
              <a:rPr lang="en-US"/>
              <a:t>Click to edit Master text styles</a:t>
            </a:r>
          </a:p>
        </p:txBody>
      </p:sp>
      <p:sp>
        <p:nvSpPr>
          <p:cNvPr id="7" name="Content Placeholder 3">
            <a:extLst>
              <a:ext uri="{FF2B5EF4-FFF2-40B4-BE49-F238E27FC236}">
                <a16:creationId xmlns:a16="http://schemas.microsoft.com/office/drawing/2014/main" id="{F6D66EFE-B2C7-2F4C-991D-6B4062C1C56A}"/>
              </a:ext>
            </a:extLst>
          </p:cNvPr>
          <p:cNvSpPr>
            <a:spLocks noGrp="1"/>
          </p:cNvSpPr>
          <p:nvPr>
            <p:ph sz="half" idx="2"/>
          </p:nvPr>
        </p:nvSpPr>
        <p:spPr>
          <a:xfrm>
            <a:off x="4648200" y="1718049"/>
            <a:ext cx="3867150" cy="4351338"/>
          </a:xfrm>
        </p:spPr>
        <p:txBody>
          <a:bodyPr/>
          <a:lstStyle/>
          <a:p>
            <a:pPr lvl="0"/>
            <a:r>
              <a:rPr lang="en-US"/>
              <a:t>Click to edit Master text styles</a:t>
            </a:r>
          </a:p>
        </p:txBody>
      </p:sp>
      <p:sp>
        <p:nvSpPr>
          <p:cNvPr id="8" name="Date Placeholder 3">
            <a:extLst>
              <a:ext uri="{FF2B5EF4-FFF2-40B4-BE49-F238E27FC236}">
                <a16:creationId xmlns:a16="http://schemas.microsoft.com/office/drawing/2014/main" id="{1AA3FD38-909F-49AE-ACDD-23B3B15390F1}"/>
              </a:ext>
            </a:extLst>
          </p:cNvPr>
          <p:cNvSpPr>
            <a:spLocks noGrp="1"/>
          </p:cNvSpPr>
          <p:nvPr>
            <p:ph type="dt" sz="half" idx="10"/>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10" name="Footer Placeholder 4">
            <a:extLst>
              <a:ext uri="{FF2B5EF4-FFF2-40B4-BE49-F238E27FC236}">
                <a16:creationId xmlns:a16="http://schemas.microsoft.com/office/drawing/2014/main" id="{9EFB3E88-3DE4-524C-B26B-80B33B8171AA}"/>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07200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comparis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FC3D-E68A-7345-8D8B-93649E879909}"/>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5ED4DA83-07EF-5140-9F9B-6CC4F966AB69}"/>
              </a:ext>
            </a:extLst>
          </p:cNvPr>
          <p:cNvSpPr>
            <a:spLocks noGrp="1"/>
          </p:cNvSpPr>
          <p:nvPr>
            <p:ph type="body" idx="1"/>
          </p:nvPr>
        </p:nvSpPr>
        <p:spPr>
          <a:xfrm>
            <a:off x="630239" y="1681163"/>
            <a:ext cx="3868737" cy="823912"/>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F69C9297-F6AD-7644-AD00-FDDDC815176F}"/>
              </a:ext>
            </a:extLst>
          </p:cNvPr>
          <p:cNvSpPr>
            <a:spLocks noGrp="1"/>
          </p:cNvSpPr>
          <p:nvPr>
            <p:ph sz="half" idx="2"/>
          </p:nvPr>
        </p:nvSpPr>
        <p:spPr>
          <a:xfrm>
            <a:off x="630239" y="2505075"/>
            <a:ext cx="3868737" cy="3684588"/>
          </a:xfrm>
        </p:spPr>
        <p:txBody>
          <a:bodyPr/>
          <a:lstStyle/>
          <a:p>
            <a:pPr lvl="0"/>
            <a:r>
              <a:rPr lang="en-US"/>
              <a:t>Click to edit Master text styles</a:t>
            </a:r>
          </a:p>
        </p:txBody>
      </p:sp>
      <p:sp>
        <p:nvSpPr>
          <p:cNvPr id="10" name="Text Placeholder 4">
            <a:extLst>
              <a:ext uri="{FF2B5EF4-FFF2-40B4-BE49-F238E27FC236}">
                <a16:creationId xmlns:a16="http://schemas.microsoft.com/office/drawing/2014/main" id="{1602282E-7922-3C4B-9F38-4D7E23585C1D}"/>
              </a:ext>
            </a:extLst>
          </p:cNvPr>
          <p:cNvSpPr>
            <a:spLocks noGrp="1"/>
          </p:cNvSpPr>
          <p:nvPr>
            <p:ph type="body" sz="quarter" idx="3"/>
          </p:nvPr>
        </p:nvSpPr>
        <p:spPr>
          <a:xfrm>
            <a:off x="4629150" y="1681163"/>
            <a:ext cx="3887788" cy="823912"/>
          </a:xfrm>
        </p:spPr>
        <p:txBody>
          <a:bodyPr/>
          <a:lstStyle/>
          <a:p>
            <a:pPr lvl="0"/>
            <a:r>
              <a:rPr lang="en-US"/>
              <a:t>Click to edit Master text styles</a:t>
            </a:r>
          </a:p>
        </p:txBody>
      </p:sp>
      <p:sp>
        <p:nvSpPr>
          <p:cNvPr id="11" name="Content Placeholder 5">
            <a:extLst>
              <a:ext uri="{FF2B5EF4-FFF2-40B4-BE49-F238E27FC236}">
                <a16:creationId xmlns:a16="http://schemas.microsoft.com/office/drawing/2014/main" id="{37C0EC6E-F05D-054A-BBCA-630A3C141852}"/>
              </a:ext>
            </a:extLst>
          </p:cNvPr>
          <p:cNvSpPr>
            <a:spLocks noGrp="1"/>
          </p:cNvSpPr>
          <p:nvPr>
            <p:ph sz="quarter" idx="4"/>
          </p:nvPr>
        </p:nvSpPr>
        <p:spPr>
          <a:xfrm>
            <a:off x="4629150" y="2505075"/>
            <a:ext cx="3887788" cy="3684588"/>
          </a:xfrm>
        </p:spPr>
        <p:txBody>
          <a:bodyPr/>
          <a:lstStyle/>
          <a:p>
            <a:pPr lvl="0"/>
            <a:r>
              <a:rPr lang="en-US"/>
              <a:t>Click to edit Master text styles</a:t>
            </a:r>
          </a:p>
        </p:txBody>
      </p:sp>
      <p:sp>
        <p:nvSpPr>
          <p:cNvPr id="12" name="Date Placeholder 3">
            <a:extLst>
              <a:ext uri="{FF2B5EF4-FFF2-40B4-BE49-F238E27FC236}">
                <a16:creationId xmlns:a16="http://schemas.microsoft.com/office/drawing/2014/main" id="{5B281B82-3F4E-4074-9E02-5EB116F81280}"/>
              </a:ext>
            </a:extLst>
          </p:cNvPr>
          <p:cNvSpPr>
            <a:spLocks noGrp="1"/>
          </p:cNvSpPr>
          <p:nvPr>
            <p:ph type="dt" sz="half" idx="10"/>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14" name="Footer Placeholder 4">
            <a:extLst>
              <a:ext uri="{FF2B5EF4-FFF2-40B4-BE49-F238E27FC236}">
                <a16:creationId xmlns:a16="http://schemas.microsoft.com/office/drawing/2014/main" id="{37C27194-73CF-DC42-B47E-DCD218BC62A9}"/>
              </a:ext>
            </a:extLst>
          </p:cNvPr>
          <p:cNvSpPr>
            <a:spLocks noGrp="1"/>
          </p:cNvSpPr>
          <p:nvPr>
            <p:ph type="ftr" sz="quarter" idx="11"/>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071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30A6-0CC5-4A6B-9A8A-99B79F866DA4}"/>
              </a:ext>
            </a:extLst>
          </p:cNvPr>
          <p:cNvSpPr>
            <a:spLocks noGrp="1"/>
          </p:cNvSpPr>
          <p:nvPr>
            <p:ph type="ctrTitle"/>
          </p:nvPr>
        </p:nvSpPr>
        <p:spPr>
          <a:xfrm>
            <a:off x="1143000" y="1122363"/>
            <a:ext cx="6858000" cy="2387600"/>
          </a:xfrm>
        </p:spPr>
        <p:txBody>
          <a:bodyPr anchor="b">
            <a:normAutofit/>
          </a:bodyPr>
          <a:lstStyle>
            <a:lvl1pPr algn="ctr">
              <a:defRPr sz="3300"/>
            </a:lvl1pPr>
          </a:lstStyle>
          <a:p>
            <a:r>
              <a:rPr lang="en-US"/>
              <a:t>Click to edit Master title style</a:t>
            </a:r>
          </a:p>
        </p:txBody>
      </p:sp>
      <p:sp>
        <p:nvSpPr>
          <p:cNvPr id="3" name="Subtitle 2">
            <a:extLst>
              <a:ext uri="{FF2B5EF4-FFF2-40B4-BE49-F238E27FC236}">
                <a16:creationId xmlns:a16="http://schemas.microsoft.com/office/drawing/2014/main" id="{9D2F3D63-041B-4E65-BA9D-E509299FB01A}"/>
              </a:ext>
            </a:extLst>
          </p:cNvPr>
          <p:cNvSpPr>
            <a:spLocks noGrp="1"/>
          </p:cNvSpPr>
          <p:nvPr>
            <p:ph type="subTitle" idx="1"/>
          </p:nvPr>
        </p:nvSpPr>
        <p:spPr>
          <a:xfrm>
            <a:off x="1143000" y="3602038"/>
            <a:ext cx="6858000" cy="1655762"/>
          </a:xfrm>
        </p:spPr>
        <p:txBody>
          <a:bodyPr>
            <a:normAutofit/>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3">
            <a:extLst>
              <a:ext uri="{FF2B5EF4-FFF2-40B4-BE49-F238E27FC236}">
                <a16:creationId xmlns:a16="http://schemas.microsoft.com/office/drawing/2014/main" id="{065BB4B5-5853-484B-8722-5394AC094894}"/>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6" name="Footer Placeholder 4">
            <a:extLst>
              <a:ext uri="{FF2B5EF4-FFF2-40B4-BE49-F238E27FC236}">
                <a16:creationId xmlns:a16="http://schemas.microsoft.com/office/drawing/2014/main" id="{1440A0C2-4F13-E24B-9531-E79E03312C9E}"/>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532027492"/>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9608-34BA-4543-9764-3C5C72B1155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93FEEE-0D55-4CB7-AEC8-E1DAD97315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D080FED-E0BF-443D-BE36-46608B12FB02}"/>
              </a:ext>
            </a:extLst>
          </p:cNvPr>
          <p:cNvSpPr>
            <a:spLocks noGrp="1"/>
          </p:cNvSpPr>
          <p:nvPr>
            <p:ph type="dt" sz="half" idx="10"/>
          </p:nvPr>
        </p:nvSpPr>
        <p:spPr/>
        <p:txBody>
          <a:body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5" name="Footer Placeholder 4">
            <a:extLst>
              <a:ext uri="{FF2B5EF4-FFF2-40B4-BE49-F238E27FC236}">
                <a16:creationId xmlns:a16="http://schemas.microsoft.com/office/drawing/2014/main" id="{D5B7A1D0-DF27-461D-A194-6D2FECE7D9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530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649C-7300-4A07-82C5-9B83EE5CE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F8042-7B86-440D-BC30-D293BDC35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026E000-5DB1-4AE6-8F0C-6475ADFBDF13}"/>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9" name="Footer Placeholder 4">
            <a:extLst>
              <a:ext uri="{FF2B5EF4-FFF2-40B4-BE49-F238E27FC236}">
                <a16:creationId xmlns:a16="http://schemas.microsoft.com/office/drawing/2014/main" id="{2D8CF259-F6D1-A14F-B32F-818752A905DE}"/>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61426945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6928-946D-47A7-932A-5297C9F4D056}"/>
              </a:ext>
            </a:extLst>
          </p:cNvPr>
          <p:cNvSpPr>
            <a:spLocks noGrp="1"/>
          </p:cNvSpPr>
          <p:nvPr>
            <p:ph type="title"/>
          </p:nvPr>
        </p:nvSpPr>
        <p:spPr>
          <a:xfrm>
            <a:off x="623888" y="1709739"/>
            <a:ext cx="7886700" cy="2852737"/>
          </a:xfrm>
        </p:spPr>
        <p:txBody>
          <a:bodyPr anchor="b">
            <a:normAutofit/>
          </a:bodyPr>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80E7F6FE-DC04-40E8-AEE2-50247150D6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39B0277-CEA3-499D-8D26-53A80B740D06}"/>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6" name="Footer Placeholder 4">
            <a:extLst>
              <a:ext uri="{FF2B5EF4-FFF2-40B4-BE49-F238E27FC236}">
                <a16:creationId xmlns:a16="http://schemas.microsoft.com/office/drawing/2014/main" id="{60F83C4F-F252-204B-B998-DE9281B1A87A}"/>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63848724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D962-DAC7-439C-A8C4-ADA82C558C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99015-4EF9-44A7-BF86-AB8AEFD78C00}"/>
              </a:ext>
            </a:extLst>
          </p:cNvPr>
          <p:cNvSpPr>
            <a:spLocks noGrp="1"/>
          </p:cNvSpPr>
          <p:nvPr>
            <p:ph sz="half" idx="1"/>
          </p:nvPr>
        </p:nvSpPr>
        <p:spPr>
          <a:xfrm>
            <a:off x="628650" y="1825625"/>
            <a:ext cx="3886200" cy="4351338"/>
          </a:xfrm>
        </p:spPr>
        <p:txBody>
          <a:bodyPr/>
          <a:lstStyle>
            <a:lvl1pPr>
              <a:defRPr sz="1800">
                <a:latin typeface="Runda Light" panose="02000503000000020003"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F1044-F8FA-4F69-9C29-18CA9E05C04B}"/>
              </a:ext>
            </a:extLst>
          </p:cNvPr>
          <p:cNvSpPr>
            <a:spLocks noGrp="1"/>
          </p:cNvSpPr>
          <p:nvPr>
            <p:ph sz="half" idx="2"/>
          </p:nvPr>
        </p:nvSpPr>
        <p:spPr>
          <a:xfrm>
            <a:off x="4629150" y="1825625"/>
            <a:ext cx="3886200" cy="4351338"/>
          </a:xfrm>
        </p:spPr>
        <p:txBody>
          <a:bodyPr/>
          <a:lstStyle>
            <a:lvl1pPr>
              <a:defRPr sz="1800">
                <a:latin typeface="Runda Light" panose="02000503000000020003"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3B2863A-8929-4979-A2A8-448E7741A370}"/>
              </a:ext>
            </a:extLst>
          </p:cNvPr>
          <p:cNvSpPr>
            <a:spLocks noGrp="1"/>
          </p:cNvSpPr>
          <p:nvPr>
            <p:ph type="dt" sz="half" idx="10"/>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7" name="Footer Placeholder 4">
            <a:extLst>
              <a:ext uri="{FF2B5EF4-FFF2-40B4-BE49-F238E27FC236}">
                <a16:creationId xmlns:a16="http://schemas.microsoft.com/office/drawing/2014/main" id="{CE5FCE89-8DC1-F242-893C-F79C986B9A17}"/>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22912462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22ED-AE68-4AE5-A2BE-AF655DDC16E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76FCB-C816-4905-BBE0-DB077F325ABC}"/>
              </a:ext>
            </a:extLst>
          </p:cNvPr>
          <p:cNvSpPr>
            <a:spLocks noGrp="1"/>
          </p:cNvSpPr>
          <p:nvPr>
            <p:ph type="body" idx="1"/>
          </p:nvPr>
        </p:nvSpPr>
        <p:spPr>
          <a:xfrm>
            <a:off x="629842" y="1681163"/>
            <a:ext cx="3868340" cy="823912"/>
          </a:xfrm>
        </p:spPr>
        <p:txBody>
          <a:bodyPr anchor="b"/>
          <a:lstStyle>
            <a:lvl1pPr marL="0" indent="0">
              <a:buNone/>
              <a:defRPr sz="1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7C056-41C1-4EF5-A938-09C22BF4B8C5}"/>
              </a:ext>
            </a:extLst>
          </p:cNvPr>
          <p:cNvSpPr>
            <a:spLocks noGrp="1"/>
          </p:cNvSpPr>
          <p:nvPr>
            <p:ph sz="half" idx="2"/>
          </p:nvPr>
        </p:nvSpPr>
        <p:spPr>
          <a:xfrm>
            <a:off x="629842" y="2505075"/>
            <a:ext cx="3868340" cy="3684588"/>
          </a:xfrm>
        </p:spPr>
        <p:txBody>
          <a:bodyPr/>
          <a:lstStyle>
            <a:lvl1pPr>
              <a:defRPr sz="1800">
                <a:latin typeface="Runda Light" panose="02000503000000020003" pitchFamily="50" charset="0"/>
              </a:defRPr>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F8A83BC-628B-4C21-8CF7-E0E3F94FCB33}"/>
              </a:ext>
            </a:extLst>
          </p:cNvPr>
          <p:cNvSpPr>
            <a:spLocks noGrp="1"/>
          </p:cNvSpPr>
          <p:nvPr>
            <p:ph type="body" sz="quarter" idx="3"/>
          </p:nvPr>
        </p:nvSpPr>
        <p:spPr>
          <a:xfrm>
            <a:off x="4629150" y="1681163"/>
            <a:ext cx="3887391" cy="823912"/>
          </a:xfrm>
        </p:spPr>
        <p:txBody>
          <a:bodyPr anchor="b"/>
          <a:lstStyle>
            <a:lvl1pPr marL="0" indent="0">
              <a:buNone/>
              <a:defRPr sz="1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77411-7260-4272-BF9D-4F6CC57DD329}"/>
              </a:ext>
            </a:extLst>
          </p:cNvPr>
          <p:cNvSpPr>
            <a:spLocks noGrp="1"/>
          </p:cNvSpPr>
          <p:nvPr>
            <p:ph sz="quarter" idx="4"/>
          </p:nvPr>
        </p:nvSpPr>
        <p:spPr>
          <a:xfrm>
            <a:off x="4629150" y="2505075"/>
            <a:ext cx="3887391" cy="3684588"/>
          </a:xfrm>
        </p:spPr>
        <p:txBody>
          <a:bodyPr/>
          <a:lstStyle>
            <a:lvl1pPr>
              <a:defRPr sz="1800">
                <a:latin typeface="Runda Light" panose="02000503000000020003" pitchFamily="50"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7AF8C95-0318-41BA-A437-B988AB33C642}"/>
              </a:ext>
            </a:extLst>
          </p:cNvPr>
          <p:cNvSpPr>
            <a:spLocks noGrp="1"/>
          </p:cNvSpPr>
          <p:nvPr>
            <p:ph type="dt" sz="half" idx="10"/>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9" name="Footer Placeholder 4">
            <a:extLst>
              <a:ext uri="{FF2B5EF4-FFF2-40B4-BE49-F238E27FC236}">
                <a16:creationId xmlns:a16="http://schemas.microsoft.com/office/drawing/2014/main" id="{A3F02F64-C72D-AE46-97FB-B3C82BDEB1A8}"/>
              </a:ext>
            </a:extLst>
          </p:cNvPr>
          <p:cNvSpPr>
            <a:spLocks noGrp="1"/>
          </p:cNvSpPr>
          <p:nvPr>
            <p:ph type="ftr" sz="quarter" idx="11"/>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930020976"/>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A149-D253-4825-AC15-15110BF735ED}"/>
              </a:ext>
            </a:extLst>
          </p:cNvPr>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359FFB93-0EB5-40A5-8A37-0BF253DFF811}"/>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5" name="Footer Placeholder 4">
            <a:extLst>
              <a:ext uri="{FF2B5EF4-FFF2-40B4-BE49-F238E27FC236}">
                <a16:creationId xmlns:a16="http://schemas.microsoft.com/office/drawing/2014/main" id="{7AF1C8A9-B820-3041-8744-1CE9FFDDD804}"/>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93947772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5257F7-F10F-4B0E-B8A8-D86DA61985CD}"/>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4" name="Footer Placeholder 4">
            <a:extLst>
              <a:ext uri="{FF2B5EF4-FFF2-40B4-BE49-F238E27FC236}">
                <a16:creationId xmlns:a16="http://schemas.microsoft.com/office/drawing/2014/main" id="{1D476665-4642-BE49-9A97-091396FD19AF}"/>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861149306"/>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2263-FE05-46EC-AEC6-692F387368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E361954-DDE7-4BEB-BDE5-A19791F0C1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B3485B8-116E-4F5E-86E2-4B9F06B31C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3">
            <a:extLst>
              <a:ext uri="{FF2B5EF4-FFF2-40B4-BE49-F238E27FC236}">
                <a16:creationId xmlns:a16="http://schemas.microsoft.com/office/drawing/2014/main" id="{8078E101-580E-4C0C-AA93-4C54234BABA5}"/>
              </a:ext>
            </a:extLst>
          </p:cNvPr>
          <p:cNvSpPr>
            <a:spLocks noGrp="1"/>
          </p:cNvSpPr>
          <p:nvPr>
            <p:ph type="dt" sz="half" idx="10"/>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7" name="Footer Placeholder 4">
            <a:extLst>
              <a:ext uri="{FF2B5EF4-FFF2-40B4-BE49-F238E27FC236}">
                <a16:creationId xmlns:a16="http://schemas.microsoft.com/office/drawing/2014/main" id="{E25AA198-E7FA-6149-80B0-9FAE312B3237}"/>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664256656"/>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D33BF-CC85-47DC-8102-F1C3988304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Resolving Health Care Disputes</a:t>
            </a:r>
          </a:p>
        </p:txBody>
      </p:sp>
      <p:sp>
        <p:nvSpPr>
          <p:cNvPr id="3" name="Text Placeholder 2">
            <a:extLst>
              <a:ext uri="{FF2B5EF4-FFF2-40B4-BE49-F238E27FC236}">
                <a16:creationId xmlns:a16="http://schemas.microsoft.com/office/drawing/2014/main" id="{E932EF28-5E78-46CC-B253-09862A5AB2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en-US" dirty="0"/>
              <a:t>[contact information for presenter]</a:t>
            </a:r>
          </a:p>
          <a:p>
            <a:pPr lvl="4"/>
            <a:endParaRPr lang="en-US" dirty="0"/>
          </a:p>
        </p:txBody>
      </p:sp>
      <p:sp>
        <p:nvSpPr>
          <p:cNvPr id="4" name="Date Placeholder 3">
            <a:extLst>
              <a:ext uri="{FF2B5EF4-FFF2-40B4-BE49-F238E27FC236}">
                <a16:creationId xmlns:a16="http://schemas.microsoft.com/office/drawing/2014/main" id="{6AC888AC-46AD-4881-94BC-2E9FA6C7BE34}"/>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5" name="Footer Placeholder 4">
            <a:extLst>
              <a:ext uri="{FF2B5EF4-FFF2-40B4-BE49-F238E27FC236}">
                <a16:creationId xmlns:a16="http://schemas.microsoft.com/office/drawing/2014/main" id="{E9E5034B-D6EB-489D-A665-A6FBFC8F7992}"/>
              </a:ext>
            </a:extLst>
          </p:cNvPr>
          <p:cNvSpPr>
            <a:spLocks noGrp="1"/>
          </p:cNvSpPr>
          <p:nvPr>
            <p:ph type="ftr" sz="quarter" idx="3"/>
          </p:nvPr>
        </p:nvSpPr>
        <p:spPr>
          <a:xfrm>
            <a:off x="1847422" y="6356351"/>
            <a:ext cx="457325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7" name="Rectangle 6">
            <a:extLst>
              <a:ext uri="{FF2B5EF4-FFF2-40B4-BE49-F238E27FC236}">
                <a16:creationId xmlns:a16="http://schemas.microsoft.com/office/drawing/2014/main" id="{BF975F1B-1306-4905-AA62-D609309C11F9}"/>
              </a:ext>
            </a:extLst>
          </p:cNvPr>
          <p:cNvSpPr/>
          <p:nvPr userDrawn="1"/>
        </p:nvSpPr>
        <p:spPr>
          <a:xfrm>
            <a:off x="0" y="1"/>
            <a:ext cx="6780944" cy="9246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FF0000"/>
              </a:solidFill>
              <a:latin typeface="Arial Regular"/>
            </a:endParaRPr>
          </a:p>
        </p:txBody>
      </p:sp>
      <p:sp>
        <p:nvSpPr>
          <p:cNvPr id="10" name="Rectangle 9">
            <a:extLst>
              <a:ext uri="{FF2B5EF4-FFF2-40B4-BE49-F238E27FC236}">
                <a16:creationId xmlns:a16="http://schemas.microsoft.com/office/drawing/2014/main" id="{661AFBE4-5D6A-4CE6-8FC4-EAB4C9A7D82B}"/>
              </a:ext>
            </a:extLst>
          </p:cNvPr>
          <p:cNvSpPr/>
          <p:nvPr userDrawn="1"/>
        </p:nvSpPr>
        <p:spPr>
          <a:xfrm>
            <a:off x="6780943" y="-5137"/>
            <a:ext cx="2363057" cy="9246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FF0000"/>
              </a:solidFill>
              <a:latin typeface="Arial Regular"/>
            </a:endParaRPr>
          </a:p>
        </p:txBody>
      </p:sp>
      <p:pic>
        <p:nvPicPr>
          <p:cNvPr id="9" name="Picture 8">
            <a:extLst>
              <a:ext uri="{FF2B5EF4-FFF2-40B4-BE49-F238E27FC236}">
                <a16:creationId xmlns:a16="http://schemas.microsoft.com/office/drawing/2014/main" id="{33203D99-1CF2-9642-9CC3-94BEBA305AC8}"/>
              </a:ext>
            </a:extLst>
          </p:cNvPr>
          <p:cNvPicPr>
            <a:picLocks noChangeAspect="1"/>
          </p:cNvPicPr>
          <p:nvPr userDrawn="1"/>
        </p:nvPicPr>
        <p:blipFill>
          <a:blip r:embed="rId21"/>
          <a:stretch>
            <a:fillRect/>
          </a:stretch>
        </p:blipFill>
        <p:spPr>
          <a:xfrm>
            <a:off x="6588275" y="6356351"/>
            <a:ext cx="2149687" cy="331518"/>
          </a:xfrm>
          <a:prstGeom prst="rect">
            <a:avLst/>
          </a:prstGeom>
        </p:spPr>
      </p:pic>
    </p:spTree>
    <p:extLst>
      <p:ext uri="{BB962C8B-B14F-4D97-AF65-F5344CB8AC3E}">
        <p14:creationId xmlns:p14="http://schemas.microsoft.com/office/powerpoint/2010/main" val="2960195167"/>
      </p:ext>
    </p:extLst>
  </p:cSld>
  <p:clrMap bg1="lt1" tx1="dk1" bg2="lt2" tx2="dk2" accent1="accent1" accent2="accent2" accent3="accent3" accent4="accent4" accent5="accent5" accent6="accent6" hlink="hlink" folHlink="folHlink"/>
  <p:sldLayoutIdLst>
    <p:sldLayoutId id="2147483929"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8" r:id="rId11"/>
    <p:sldLayoutId id="2147483949" r:id="rId12"/>
    <p:sldLayoutId id="2147483932" r:id="rId13"/>
    <p:sldLayoutId id="2147483931" r:id="rId14"/>
    <p:sldLayoutId id="2147483925" r:id="rId15"/>
    <p:sldLayoutId id="2147483923" r:id="rId16"/>
    <p:sldLayoutId id="2147483924" r:id="rId17"/>
    <p:sldLayoutId id="2147483933" r:id="rId18"/>
    <p:sldLayoutId id="2147483934" r:id="rId19"/>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D33BF-CC85-47DC-8102-F1C3988304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32EF28-5E78-46CC-B253-09862A5AB28B}"/>
              </a:ext>
            </a:extLst>
          </p:cNvPr>
          <p:cNvSpPr>
            <a:spLocks noGrp="1"/>
          </p:cNvSpPr>
          <p:nvPr>
            <p:ph type="body" idx="1"/>
          </p:nvPr>
        </p:nvSpPr>
        <p:spPr>
          <a:xfrm>
            <a:off x="628650" y="3429000"/>
            <a:ext cx="7886700" cy="2747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888AC-46AD-4881-94BC-2E9FA6C7BE34}"/>
              </a:ext>
            </a:extLst>
          </p:cNvPr>
          <p:cNvSpPr>
            <a:spLocks noGrp="1"/>
          </p:cNvSpPr>
          <p:nvPr>
            <p:ph type="dt" sz="half" idx="2"/>
          </p:nvPr>
        </p:nvSpPr>
        <p:spPr>
          <a:xfrm>
            <a:off x="628650" y="6356351"/>
            <a:ext cx="105117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BA801C-B0E4-914C-BA6E-52369B012181}" type="slidenum">
              <a:rPr lang="en-US" altLang="en-US" smtClean="0"/>
              <a:pPr/>
              <a:t>‹#›</a:t>
            </a:fld>
            <a:r>
              <a:rPr lang="en-US" altLang="en-US"/>
              <a:t>  |  </a:t>
            </a:r>
            <a:fld id="{C95C4783-908E-4549-8BF2-20E98AE88B25}" type="datetimeFigureOut">
              <a:rPr lang="en-US" smtClean="0"/>
              <a:pPr/>
              <a:t>8/25/2021</a:t>
            </a:fld>
            <a:endParaRPr lang="en-US"/>
          </a:p>
        </p:txBody>
      </p:sp>
      <p:sp>
        <p:nvSpPr>
          <p:cNvPr id="5" name="Footer Placeholder 4">
            <a:extLst>
              <a:ext uri="{FF2B5EF4-FFF2-40B4-BE49-F238E27FC236}">
                <a16:creationId xmlns:a16="http://schemas.microsoft.com/office/drawing/2014/main" id="{E9E5034B-D6EB-489D-A665-A6FBFC8F7992}"/>
              </a:ext>
            </a:extLst>
          </p:cNvPr>
          <p:cNvSpPr>
            <a:spLocks noGrp="1"/>
          </p:cNvSpPr>
          <p:nvPr>
            <p:ph type="ftr" sz="quarter" idx="3"/>
          </p:nvPr>
        </p:nvSpPr>
        <p:spPr>
          <a:xfrm>
            <a:off x="3873598" y="6356351"/>
            <a:ext cx="464175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BF975F1B-1306-4905-AA62-D609309C11F9}"/>
              </a:ext>
            </a:extLst>
          </p:cNvPr>
          <p:cNvSpPr/>
          <p:nvPr userDrawn="1"/>
        </p:nvSpPr>
        <p:spPr>
          <a:xfrm>
            <a:off x="0" y="1"/>
            <a:ext cx="6780944" cy="9246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FF0000"/>
              </a:solidFill>
              <a:latin typeface="Arial Regular"/>
            </a:endParaRPr>
          </a:p>
        </p:txBody>
      </p:sp>
      <p:sp>
        <p:nvSpPr>
          <p:cNvPr id="10" name="Rectangle 9">
            <a:extLst>
              <a:ext uri="{FF2B5EF4-FFF2-40B4-BE49-F238E27FC236}">
                <a16:creationId xmlns:a16="http://schemas.microsoft.com/office/drawing/2014/main" id="{661AFBE4-5D6A-4CE6-8FC4-EAB4C9A7D82B}"/>
              </a:ext>
            </a:extLst>
          </p:cNvPr>
          <p:cNvSpPr/>
          <p:nvPr userDrawn="1"/>
        </p:nvSpPr>
        <p:spPr>
          <a:xfrm>
            <a:off x="6780943" y="-5137"/>
            <a:ext cx="2363057" cy="9246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FF0000"/>
              </a:solidFill>
              <a:latin typeface="Arial Regular"/>
            </a:endParaRPr>
          </a:p>
        </p:txBody>
      </p:sp>
    </p:spTree>
    <p:extLst>
      <p:ext uri="{BB962C8B-B14F-4D97-AF65-F5344CB8AC3E}">
        <p14:creationId xmlns:p14="http://schemas.microsoft.com/office/powerpoint/2010/main" val="3693966632"/>
      </p:ext>
    </p:extLst>
  </p:cSld>
  <p:clrMap bg1="lt1" tx1="dk1" bg2="lt2" tx2="dk2" accent1="accent1" accent2="accent2" accent3="accent3" accent4="accent4" accent5="accent5" accent6="accent6" hlink="hlink" folHlink="folHlink"/>
  <p:sldLayoutIdLst>
    <p:sldLayoutId id="2147483952" r:id="rId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www.healthlawyers.org/dr/Pages/default.aspx" TargetMode="External"/><Relationship Id="rId1" Type="http://schemas.openxmlformats.org/officeDocument/2006/relationships/slideLayout" Target="../slideLayouts/slideLayout3.xml"/><Relationship Id="rId6"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hyperlink" Target="https://www.healthlawyers.org/dr/SiteAssets/Lists/drsaccordion/EditForm/Guide%20to%20Arbitration%20Clause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JMickens@healthlawyers.org" TargetMode="External"/><Relationship Id="rId2" Type="http://schemas.openxmlformats.org/officeDocument/2006/relationships/hyperlink" Target="mailto:CBrice@healthlawyers.or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building, outdoor, old, arch&#10;&#10;Description automatically generated">
            <a:extLst>
              <a:ext uri="{FF2B5EF4-FFF2-40B4-BE49-F238E27FC236}">
                <a16:creationId xmlns:a16="http://schemas.microsoft.com/office/drawing/2014/main" id="{5587E373-BB5C-B148-8A7B-0E61AA428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 y="55245"/>
            <a:ext cx="9144000" cy="3668486"/>
          </a:xfrm>
          <a:prstGeom prst="rect">
            <a:avLst/>
          </a:prstGeom>
        </p:spPr>
      </p:pic>
      <p:sp>
        <p:nvSpPr>
          <p:cNvPr id="20" name="Rectangle 19">
            <a:extLst>
              <a:ext uri="{FF2B5EF4-FFF2-40B4-BE49-F238E27FC236}">
                <a16:creationId xmlns:a16="http://schemas.microsoft.com/office/drawing/2014/main" id="{F368F202-CDB3-3246-B555-862FAA4146F1}"/>
              </a:ext>
            </a:extLst>
          </p:cNvPr>
          <p:cNvSpPr/>
          <p:nvPr/>
        </p:nvSpPr>
        <p:spPr bwMode="auto">
          <a:xfrm>
            <a:off x="3453548" y="55246"/>
            <a:ext cx="5696929" cy="3668486"/>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22" name="Group 21">
            <a:extLst>
              <a:ext uri="{FF2B5EF4-FFF2-40B4-BE49-F238E27FC236}">
                <a16:creationId xmlns:a16="http://schemas.microsoft.com/office/drawing/2014/main" id="{9B9C9F03-CB88-CA4A-A2B8-261368F9CEBF}"/>
              </a:ext>
            </a:extLst>
          </p:cNvPr>
          <p:cNvGrpSpPr/>
          <p:nvPr/>
        </p:nvGrpSpPr>
        <p:grpSpPr>
          <a:xfrm>
            <a:off x="0" y="6816772"/>
            <a:ext cx="9143998" cy="82455"/>
            <a:chOff x="685800" y="4552950"/>
            <a:chExt cx="6329468" cy="381000"/>
          </a:xfrm>
        </p:grpSpPr>
        <p:sp>
          <p:nvSpPr>
            <p:cNvPr id="23" name="Rectangle 22">
              <a:extLst>
                <a:ext uri="{FF2B5EF4-FFF2-40B4-BE49-F238E27FC236}">
                  <a16:creationId xmlns:a16="http://schemas.microsoft.com/office/drawing/2014/main" id="{1F5257E7-5C39-4148-BEDD-9DBBE859AC83}"/>
                </a:ext>
              </a:extLst>
            </p:cNvPr>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4" name="Rectangle 23">
              <a:extLst>
                <a:ext uri="{FF2B5EF4-FFF2-40B4-BE49-F238E27FC236}">
                  <a16:creationId xmlns:a16="http://schemas.microsoft.com/office/drawing/2014/main" id="{4CF2A67F-DFBF-BD4A-9F75-7C57AA68EDE7}"/>
                </a:ext>
              </a:extLst>
            </p:cNvPr>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5" name="Rectangle 24">
              <a:extLst>
                <a:ext uri="{FF2B5EF4-FFF2-40B4-BE49-F238E27FC236}">
                  <a16:creationId xmlns:a16="http://schemas.microsoft.com/office/drawing/2014/main" id="{ED433EFE-B1FC-7B43-985F-F0DDF88C1E49}"/>
                </a:ext>
              </a:extLst>
            </p:cNvPr>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6" name="Rectangle 25">
              <a:extLst>
                <a:ext uri="{FF2B5EF4-FFF2-40B4-BE49-F238E27FC236}">
                  <a16:creationId xmlns:a16="http://schemas.microsoft.com/office/drawing/2014/main" id="{21797BA2-3572-0647-B3A8-A10053CFAB44}"/>
                </a:ext>
              </a:extLst>
            </p:cNvPr>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7" name="Rectangle 26">
              <a:extLst>
                <a:ext uri="{FF2B5EF4-FFF2-40B4-BE49-F238E27FC236}">
                  <a16:creationId xmlns:a16="http://schemas.microsoft.com/office/drawing/2014/main" id="{AEB245B9-3808-5A41-B472-E2381F1D5655}"/>
                </a:ext>
              </a:extLst>
            </p:cNvPr>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8" name="Rectangle 27">
              <a:extLst>
                <a:ext uri="{FF2B5EF4-FFF2-40B4-BE49-F238E27FC236}">
                  <a16:creationId xmlns:a16="http://schemas.microsoft.com/office/drawing/2014/main" id="{394ACF38-4AE7-6B4D-97F9-BCEC808FE4D9}"/>
                </a:ext>
              </a:extLst>
            </p:cNvPr>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9" name="Rectangle 28">
              <a:extLst>
                <a:ext uri="{FF2B5EF4-FFF2-40B4-BE49-F238E27FC236}">
                  <a16:creationId xmlns:a16="http://schemas.microsoft.com/office/drawing/2014/main" id="{DA601F34-A707-5C47-909C-E4CCD85C1F74}"/>
                </a:ext>
              </a:extLst>
            </p:cNvPr>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30" name="Rectangle 29">
              <a:extLst>
                <a:ext uri="{FF2B5EF4-FFF2-40B4-BE49-F238E27FC236}">
                  <a16:creationId xmlns:a16="http://schemas.microsoft.com/office/drawing/2014/main" id="{8AAC56E8-198C-1941-A296-43075756B00D}"/>
                </a:ext>
              </a:extLst>
            </p:cNvPr>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grpSp>
      <p:sp>
        <p:nvSpPr>
          <p:cNvPr id="4" name="Title 3"/>
          <p:cNvSpPr>
            <a:spLocks noGrp="1"/>
          </p:cNvSpPr>
          <p:nvPr>
            <p:ph type="ctrTitle"/>
          </p:nvPr>
        </p:nvSpPr>
        <p:spPr>
          <a:xfrm>
            <a:off x="3886200" y="-428238"/>
            <a:ext cx="4631560" cy="2864357"/>
          </a:xfrm>
        </p:spPr>
        <p:txBody>
          <a:bodyPr/>
          <a:lstStyle/>
          <a:p>
            <a:pPr algn="l"/>
            <a:r>
              <a:rPr lang="en-US" dirty="0">
                <a:solidFill>
                  <a:schemeClr val="bg1"/>
                </a:solidFill>
              </a:rPr>
              <a:t>Resolving Health Care Disputes</a:t>
            </a:r>
          </a:p>
        </p:txBody>
      </p:sp>
      <p:sp>
        <p:nvSpPr>
          <p:cNvPr id="33" name="Subtitle 4">
            <a:extLst>
              <a:ext uri="{FF2B5EF4-FFF2-40B4-BE49-F238E27FC236}">
                <a16:creationId xmlns:a16="http://schemas.microsoft.com/office/drawing/2014/main" id="{5B47F81C-E628-C146-9F0B-6383E4956137}"/>
              </a:ext>
            </a:extLst>
          </p:cNvPr>
          <p:cNvSpPr>
            <a:spLocks noGrp="1"/>
          </p:cNvSpPr>
          <p:nvPr>
            <p:ph type="subTitle" idx="1"/>
          </p:nvPr>
        </p:nvSpPr>
        <p:spPr>
          <a:xfrm>
            <a:off x="1395693" y="4204252"/>
            <a:ext cx="6400800" cy="1752600"/>
          </a:xfrm>
        </p:spPr>
        <p:txBody>
          <a:bodyPr/>
          <a:lstStyle/>
          <a:p>
            <a:r>
              <a:rPr lang="en-US" dirty="0"/>
              <a:t>[contact information for presenter]</a:t>
            </a:r>
          </a:p>
        </p:txBody>
      </p:sp>
    </p:spTree>
    <p:extLst>
      <p:ext uri="{BB962C8B-B14F-4D97-AF65-F5344CB8AC3E}">
        <p14:creationId xmlns:p14="http://schemas.microsoft.com/office/powerpoint/2010/main" val="91535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Best Practices for Mediation </a:t>
            </a:r>
          </a:p>
        </p:txBody>
      </p:sp>
      <p:sp>
        <p:nvSpPr>
          <p:cNvPr id="3" name="Content Placeholder 2"/>
          <p:cNvSpPr>
            <a:spLocks noGrp="1"/>
          </p:cNvSpPr>
          <p:nvPr>
            <p:ph idx="1"/>
          </p:nvPr>
        </p:nvSpPr>
        <p:spPr/>
        <p:txBody>
          <a:bodyPr>
            <a:normAutofit/>
          </a:bodyPr>
          <a:lstStyle/>
          <a:p>
            <a:pPr marL="0" indent="0">
              <a:buNone/>
            </a:pPr>
            <a:r>
              <a:rPr lang="en-US" dirty="0"/>
              <a:t>Make it happen</a:t>
            </a:r>
          </a:p>
          <a:p>
            <a:pPr marL="0" indent="0">
              <a:buNone/>
            </a:pPr>
            <a:endParaRPr lang="en-US" u="sng" dirty="0"/>
          </a:p>
          <a:p>
            <a:pPr marL="0" indent="0">
              <a:buNone/>
            </a:pPr>
            <a:r>
              <a:rPr lang="en-US" dirty="0"/>
              <a:t>Problem </a:t>
            </a:r>
          </a:p>
          <a:p>
            <a:pPr marL="285750" indent="-285750">
              <a:buFont typeface="Arial" panose="020B0604020202020204" pitchFamily="34" charset="0"/>
              <a:buChar char="•"/>
            </a:pPr>
            <a:r>
              <a:rPr lang="en-US" sz="1800" dirty="0"/>
              <a:t>Advocates are reluctant to propose mediation for fear of appearing weak.</a:t>
            </a:r>
          </a:p>
          <a:p>
            <a:pPr marL="0" indent="0">
              <a:buNone/>
            </a:pPr>
            <a:endParaRPr lang="en-US" dirty="0"/>
          </a:p>
          <a:p>
            <a:pPr marL="0" indent="0">
              <a:buNone/>
            </a:pPr>
            <a:r>
              <a:rPr lang="en-US" dirty="0"/>
              <a:t>Solutions </a:t>
            </a:r>
          </a:p>
          <a:p>
            <a:pPr marL="342900" indent="-342900">
              <a:buFont typeface="Arial" panose="020B0604020202020204" pitchFamily="34" charset="0"/>
              <a:buChar char="•"/>
            </a:pPr>
            <a:r>
              <a:rPr lang="en-US" sz="1800" dirty="0"/>
              <a:t>Contract clause that requires parties to mediate and prohibits either party from initiating arbitration or litigation during 30 or 60 day window reserved for mediation.</a:t>
            </a:r>
          </a:p>
          <a:p>
            <a:pPr marL="457200" lvl="1" indent="0">
              <a:buNone/>
            </a:pPr>
            <a:endParaRPr lang="en-US" dirty="0"/>
          </a:p>
          <a:p>
            <a:pPr marL="342900" indent="-342900">
              <a:buFont typeface="Arial" panose="020B0604020202020204" pitchFamily="34" charset="0"/>
              <a:buChar char="•"/>
            </a:pPr>
            <a:r>
              <a:rPr lang="en-US" sz="1800" dirty="0"/>
              <a:t>Corporate policy that requires advocates to propose mediation in every case.</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10</a:t>
            </a:fld>
            <a:endParaRPr lang="en-US" dirty="0"/>
          </a:p>
        </p:txBody>
      </p:sp>
    </p:spTree>
    <p:extLst>
      <p:ext uri="{BB962C8B-B14F-4D97-AF65-F5344CB8AC3E}">
        <p14:creationId xmlns:p14="http://schemas.microsoft.com/office/powerpoint/2010/main" val="113526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Best Practices for Mediation </a:t>
            </a:r>
            <a:r>
              <a:rPr lang="en-US" sz="1800" dirty="0"/>
              <a:t>(cont.)</a:t>
            </a:r>
          </a:p>
        </p:txBody>
      </p:sp>
      <p:sp>
        <p:nvSpPr>
          <p:cNvPr id="3" name="Content Placeholder 2"/>
          <p:cNvSpPr>
            <a:spLocks noGrp="1"/>
          </p:cNvSpPr>
          <p:nvPr>
            <p:ph idx="1"/>
          </p:nvPr>
        </p:nvSpPr>
        <p:spPr/>
        <p:txBody>
          <a:bodyPr>
            <a:normAutofit/>
          </a:bodyPr>
          <a:lstStyle/>
          <a:p>
            <a:pPr marL="457200" lvl="1" indent="0">
              <a:buNone/>
            </a:pPr>
            <a:r>
              <a:rPr lang="en-US" sz="2100" dirty="0">
                <a:latin typeface="+mj-lt"/>
              </a:rPr>
              <a:t>Be prepared </a:t>
            </a:r>
          </a:p>
          <a:p>
            <a:pPr marL="457200" lvl="1" indent="0">
              <a:buNone/>
            </a:pPr>
            <a:endParaRPr lang="en-US" sz="2100" dirty="0">
              <a:latin typeface="+mj-lt"/>
            </a:endParaRPr>
          </a:p>
          <a:p>
            <a:pPr marL="742950" lvl="1" indent="-285750"/>
            <a:r>
              <a:rPr lang="en-US" dirty="0">
                <a:latin typeface="+mj-lt"/>
              </a:rPr>
              <a:t>Train lawyers and clients in mediation advocacy</a:t>
            </a:r>
          </a:p>
          <a:p>
            <a:pPr marL="457200" lvl="1" indent="0">
              <a:buNone/>
            </a:pPr>
            <a:endParaRPr lang="en-US" dirty="0">
              <a:latin typeface="+mj-lt"/>
            </a:endParaRPr>
          </a:p>
          <a:p>
            <a:pPr marL="742950" lvl="1" indent="-285750"/>
            <a:r>
              <a:rPr lang="en-US" dirty="0">
                <a:latin typeface="+mj-lt"/>
              </a:rPr>
              <a:t>Trial lawyers often try to turn mediation into what they are familiar and comfortable with: trial </a:t>
            </a:r>
          </a:p>
          <a:p>
            <a:pPr marL="742950" lvl="1" indent="-285750"/>
            <a:endParaRPr lang="en-US" dirty="0">
              <a:latin typeface="+mj-lt"/>
            </a:endParaRPr>
          </a:p>
          <a:p>
            <a:pPr marL="742950" lvl="1" indent="-285750"/>
            <a:r>
              <a:rPr lang="en-US" dirty="0">
                <a:latin typeface="+mj-lt"/>
              </a:rPr>
              <a:t>Clients need to know what to expect and what is expected of them</a:t>
            </a:r>
          </a:p>
          <a:p>
            <a:pPr marL="742950" lvl="1" indent="-285750"/>
            <a:endParaRPr lang="en-US" dirty="0">
              <a:latin typeface="+mj-lt"/>
            </a:endParaRPr>
          </a:p>
          <a:p>
            <a:pPr marL="742950" lvl="1" indent="-285750"/>
            <a:r>
              <a:rPr lang="en-US" dirty="0">
                <a:latin typeface="+mj-lt"/>
              </a:rPr>
              <a:t>Clients need to see the value of mediating even if they perceive the other side’s case as weak</a:t>
            </a:r>
          </a:p>
          <a:p>
            <a:pPr lvl="1"/>
            <a:endParaRPr lang="en-US" dirty="0">
              <a:latin typeface="+mj-lt"/>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11</a:t>
            </a:fld>
            <a:endParaRPr lang="en-US" dirty="0"/>
          </a:p>
        </p:txBody>
      </p:sp>
    </p:spTree>
    <p:extLst>
      <p:ext uri="{BB962C8B-B14F-4D97-AF65-F5344CB8AC3E}">
        <p14:creationId xmlns:p14="http://schemas.microsoft.com/office/powerpoint/2010/main" val="231255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Using the Dispute Resolution Service</a:t>
            </a:r>
          </a:p>
        </p:txBody>
      </p:sp>
      <p:sp>
        <p:nvSpPr>
          <p:cNvPr id="3" name="Content Placeholder 2"/>
          <p:cNvSpPr>
            <a:spLocks noGrp="1"/>
          </p:cNvSpPr>
          <p:nvPr>
            <p:ph idx="1"/>
          </p:nvPr>
        </p:nvSpPr>
        <p:spPr/>
        <p:txBody>
          <a:bodyPr>
            <a:normAutofit/>
          </a:bodyPr>
          <a:lstStyle/>
          <a:p>
            <a:r>
              <a:rPr lang="en-US" dirty="0"/>
              <a:t>Arbitration</a:t>
            </a:r>
          </a:p>
          <a:p>
            <a:pPr lvl="1"/>
            <a:r>
              <a:rPr lang="en-US" dirty="0">
                <a:latin typeface="+mj-lt"/>
              </a:rPr>
              <a:t>Claim form on </a:t>
            </a:r>
            <a:r>
              <a:rPr lang="en-US" dirty="0">
                <a:solidFill>
                  <a:schemeClr val="tx2"/>
                </a:solidFill>
                <a:latin typeface="+mj-lt"/>
                <a:hlinkClick r:id="rId2">
                  <a:extLst>
                    <a:ext uri="{A12FA001-AC4F-418D-AE19-62706E023703}">
                      <ahyp:hlinkClr xmlns:ahyp="http://schemas.microsoft.com/office/drawing/2018/hyperlinkcolor" val="tx"/>
                    </a:ext>
                  </a:extLst>
                </a:hlinkClick>
              </a:rPr>
              <a:t>AHLA website</a:t>
            </a:r>
            <a:endParaRPr lang="en-US" dirty="0">
              <a:solidFill>
                <a:schemeClr val="tx2"/>
              </a:solidFill>
              <a:latin typeface="+mj-lt"/>
            </a:endParaRPr>
          </a:p>
          <a:p>
            <a:pPr lvl="1"/>
            <a:r>
              <a:rPr lang="en-US" dirty="0">
                <a:latin typeface="+mj-lt"/>
              </a:rPr>
              <a:t>Low filing fees ($900-$1,700 for two party case)</a:t>
            </a:r>
          </a:p>
          <a:p>
            <a:pPr lvl="1"/>
            <a:r>
              <a:rPr lang="en-US" dirty="0">
                <a:latin typeface="+mj-lt"/>
              </a:rPr>
              <a:t>No other fees except for arbitrator’s time and expenses</a:t>
            </a:r>
          </a:p>
          <a:p>
            <a:pPr lvl="1"/>
            <a:endParaRPr lang="en-US" dirty="0">
              <a:latin typeface="+mj-lt"/>
            </a:endParaRPr>
          </a:p>
          <a:p>
            <a:r>
              <a:rPr lang="en-US" dirty="0"/>
              <a:t>Mediation </a:t>
            </a:r>
          </a:p>
          <a:p>
            <a:pPr lvl="1"/>
            <a:r>
              <a:rPr lang="en-US" dirty="0">
                <a:latin typeface="+mj-lt"/>
              </a:rPr>
              <a:t>No fees except for mediator’s time and expenses</a:t>
            </a:r>
          </a:p>
          <a:p>
            <a:pPr lvl="1"/>
            <a:r>
              <a:rPr lang="en-US" dirty="0">
                <a:latin typeface="+mj-lt"/>
              </a:rPr>
              <a:t>No rules, just agreement to mediate </a:t>
            </a:r>
          </a:p>
          <a:p>
            <a:pPr lvl="1"/>
            <a:r>
              <a:rPr lang="en-US" dirty="0">
                <a:latin typeface="+mj-lt"/>
              </a:rPr>
              <a:t>Flexibility about how mediator is selected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0ED57F4C-C456-4865-B8EA-CE49A53350B1}"/>
                  </a:ext>
                </a:extLst>
              </p14:cNvPr>
              <p14:cNvContentPartPr/>
              <p14:nvPr/>
            </p14:nvContentPartPr>
            <p14:xfrm>
              <a:off x="6348512" y="2656311"/>
              <a:ext cx="360" cy="360"/>
            </p14:xfrm>
          </p:contentPart>
        </mc:Choice>
        <mc:Fallback xmlns="">
          <p:pic>
            <p:nvPicPr>
              <p:cNvPr id="11" name="Ink 10">
                <a:extLst>
                  <a:ext uri="{FF2B5EF4-FFF2-40B4-BE49-F238E27FC236}">
                    <a16:creationId xmlns:a16="http://schemas.microsoft.com/office/drawing/2014/main" id="{0ED57F4C-C456-4865-B8EA-CE49A53350B1}"/>
                  </a:ext>
                </a:extLst>
              </p:cNvPr>
              <p:cNvPicPr/>
              <p:nvPr/>
            </p:nvPicPr>
            <p:blipFill>
              <a:blip r:embed="rId6"/>
              <a:stretch>
                <a:fillRect/>
              </a:stretch>
            </p:blipFill>
            <p:spPr>
              <a:xfrm>
                <a:off x="6339872" y="2647671"/>
                <a:ext cx="18000" cy="18000"/>
              </a:xfrm>
              <a:prstGeom prst="rect">
                <a:avLst/>
              </a:prstGeom>
            </p:spPr>
          </p:pic>
        </mc:Fallback>
      </mc:AlternateContent>
    </p:spTree>
    <p:extLst>
      <p:ext uri="{BB962C8B-B14F-4D97-AF65-F5344CB8AC3E}">
        <p14:creationId xmlns:p14="http://schemas.microsoft.com/office/powerpoint/2010/main" val="39757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7150" indent="0">
              <a:buNone/>
            </a:pPr>
            <a:r>
              <a:rPr lang="en-US" dirty="0"/>
              <a:t>Basic pre-dispute clause:</a:t>
            </a:r>
          </a:p>
          <a:p>
            <a:pPr marL="57150" indent="0">
              <a:buNone/>
            </a:pPr>
            <a:endParaRPr lang="en-US" dirty="0"/>
          </a:p>
          <a:p>
            <a:pPr marL="457200" lvl="1" indent="0">
              <a:buNone/>
            </a:pPr>
            <a:r>
              <a:rPr lang="en-US" i="1" dirty="0">
                <a:latin typeface="+mj-lt"/>
              </a:rPr>
              <a:t>Any dispute arising out of or relating to this contract or the subject matter thereof, or any breach of this contract, including any dispute regarding the scope of this clause, will be resolved through arbitration administered by the American Health Lawyers Association Dispute Resolution Service and conducted pursuant to the AHLA Rules of Procedure for Arbitration. Judgment on the award may be entered and enforced in any court having jurisdiction. </a:t>
            </a:r>
          </a:p>
          <a:p>
            <a:pPr marL="457200" lvl="1" indent="0">
              <a:buNone/>
            </a:pPr>
            <a:endParaRPr lang="en-US" dirty="0">
              <a:latin typeface="+mj-lt"/>
            </a:endParaRPr>
          </a:p>
          <a:p>
            <a:pPr marL="0" indent="0">
              <a:buNone/>
            </a:pPr>
            <a:r>
              <a:rPr lang="en-US" dirty="0">
                <a:solidFill>
                  <a:schemeClr val="tx2"/>
                </a:solidFill>
                <a:hlinkClick r:id="rId2">
                  <a:extLst>
                    <a:ext uri="{A12FA001-AC4F-418D-AE19-62706E023703}">
                      <ahyp:hlinkClr xmlns:ahyp="http://schemas.microsoft.com/office/drawing/2018/hyperlinkcolor" val="tx"/>
                    </a:ext>
                  </a:extLst>
                </a:hlinkClick>
              </a:rPr>
              <a:t>Guide to Arbitration Clauses</a:t>
            </a:r>
            <a:r>
              <a:rPr lang="en-US" dirty="0">
                <a:solidFill>
                  <a:schemeClr val="tx2"/>
                </a:solidFill>
              </a:rPr>
              <a:t> </a:t>
            </a:r>
            <a:r>
              <a:rPr lang="en-US" dirty="0"/>
              <a:t>on AHLA website</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13</a:t>
            </a:fld>
            <a:endParaRPr lang="en-US" dirty="0"/>
          </a:p>
        </p:txBody>
      </p:sp>
    </p:spTree>
    <p:extLst>
      <p:ext uri="{BB962C8B-B14F-4D97-AF65-F5344CB8AC3E}">
        <p14:creationId xmlns:p14="http://schemas.microsoft.com/office/powerpoint/2010/main" val="369089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AHLA Roster of Neutrals</a:t>
            </a:r>
          </a:p>
        </p:txBody>
      </p:sp>
      <p:sp>
        <p:nvSpPr>
          <p:cNvPr id="3" name="Content Placeholder 2"/>
          <p:cNvSpPr>
            <a:spLocks noGrp="1"/>
          </p:cNvSpPr>
          <p:nvPr>
            <p:ph idx="1"/>
          </p:nvPr>
        </p:nvSpPr>
        <p:spPr/>
        <p:txBody>
          <a:bodyPr>
            <a:normAutofit lnSpcReduction="10000"/>
          </a:bodyPr>
          <a:lstStyle/>
          <a:p>
            <a:r>
              <a:rPr lang="en-US" dirty="0"/>
              <a:t>National roster of </a:t>
            </a:r>
          </a:p>
          <a:p>
            <a:pPr lvl="1"/>
            <a:r>
              <a:rPr lang="en-US" dirty="0">
                <a:latin typeface="+mj-lt"/>
              </a:rPr>
              <a:t>arbitrators </a:t>
            </a:r>
          </a:p>
          <a:p>
            <a:pPr lvl="1"/>
            <a:r>
              <a:rPr lang="en-US" dirty="0">
                <a:latin typeface="+mj-lt"/>
              </a:rPr>
              <a:t>mediators</a:t>
            </a:r>
          </a:p>
          <a:p>
            <a:pPr lvl="1"/>
            <a:r>
              <a:rPr lang="en-US" dirty="0">
                <a:latin typeface="+mj-lt"/>
              </a:rPr>
              <a:t>peer review hearing officers with health law and health care expertise</a:t>
            </a:r>
          </a:p>
          <a:p>
            <a:pPr marL="457200" lvl="1" indent="0">
              <a:buNone/>
            </a:pPr>
            <a:endParaRPr lang="en-US" dirty="0"/>
          </a:p>
          <a:p>
            <a:r>
              <a:rPr lang="en-US" dirty="0"/>
              <a:t>Becoming a neutral:</a:t>
            </a:r>
          </a:p>
          <a:p>
            <a:pPr lvl="1"/>
            <a:r>
              <a:rPr lang="en-US" dirty="0">
                <a:latin typeface="+mj-lt"/>
              </a:rPr>
              <a:t>No cost to join or remain on the roster</a:t>
            </a:r>
          </a:p>
          <a:p>
            <a:pPr lvl="1"/>
            <a:r>
              <a:rPr lang="en-US" dirty="0">
                <a:latin typeface="+mj-lt"/>
              </a:rPr>
              <a:t>AHLA retains 18% of the amount billed and collected on behalf of neutrals (</a:t>
            </a:r>
            <a:r>
              <a:rPr lang="en-US" i="1" dirty="0">
                <a:latin typeface="+mj-lt"/>
              </a:rPr>
              <a:t>we don’t make money unless you make money</a:t>
            </a:r>
            <a:r>
              <a:rPr lang="en-US" dirty="0">
                <a:latin typeface="+mj-lt"/>
              </a:rPr>
              <a:t>)</a:t>
            </a:r>
          </a:p>
          <a:p>
            <a:pPr lvl="1"/>
            <a:r>
              <a:rPr lang="en-US" dirty="0">
                <a:latin typeface="+mj-lt"/>
              </a:rPr>
              <a:t>Training in how to arbitrate and mediate health care disputes</a:t>
            </a:r>
          </a:p>
          <a:p>
            <a:pPr lvl="1"/>
            <a:r>
              <a:rPr lang="en-US" dirty="0">
                <a:latin typeface="+mj-lt"/>
              </a:rPr>
              <a:t>Online application, instructions, and minimum requirements on Neutrals page of AHLA website </a:t>
            </a:r>
            <a:r>
              <a:rPr lang="en-US" dirty="0">
                <a:solidFill>
                  <a:schemeClr val="tx2"/>
                </a:solidFill>
                <a:latin typeface="+mj-lt"/>
              </a:rPr>
              <a:t>https://</a:t>
            </a:r>
            <a:r>
              <a:rPr lang="en-US" dirty="0" err="1">
                <a:solidFill>
                  <a:schemeClr val="tx2"/>
                </a:solidFill>
                <a:latin typeface="+mj-lt"/>
              </a:rPr>
              <a:t>www.americanhealthlaw.org</a:t>
            </a:r>
            <a:r>
              <a:rPr lang="en-US" dirty="0">
                <a:solidFill>
                  <a:schemeClr val="tx2"/>
                </a:solidFill>
                <a:latin typeface="+mj-lt"/>
              </a:rPr>
              <a:t>/dispute-resolution-services/serving-as-a-</a:t>
            </a:r>
            <a:r>
              <a:rPr lang="en-US" dirty="0" err="1">
                <a:solidFill>
                  <a:schemeClr val="tx2"/>
                </a:solidFill>
                <a:latin typeface="+mj-lt"/>
              </a:rPr>
              <a:t>neutralAdministrative</a:t>
            </a:r>
            <a:r>
              <a:rPr lang="en-US" dirty="0">
                <a:solidFill>
                  <a:schemeClr val="tx2"/>
                </a:solidFill>
                <a:latin typeface="+mj-lt"/>
              </a:rPr>
              <a:t> support and use of electronic case management system</a:t>
            </a:r>
          </a:p>
          <a:p>
            <a:pPr marL="514350" indent="-457200"/>
            <a:endParaRPr lang="en-US" dirty="0"/>
          </a:p>
          <a:p>
            <a:pPr marL="457200" lvl="1" indent="0">
              <a:buNone/>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14</a:t>
            </a:fld>
            <a:endParaRPr lang="en-US" dirty="0"/>
          </a:p>
        </p:txBody>
      </p:sp>
    </p:spTree>
    <p:extLst>
      <p:ext uri="{BB962C8B-B14F-4D97-AF65-F5344CB8AC3E}">
        <p14:creationId xmlns:p14="http://schemas.microsoft.com/office/powerpoint/2010/main" val="44698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058150" cy="1325563"/>
          </a:xfrm>
        </p:spPr>
        <p:txBody>
          <a:bodyPr/>
          <a:lstStyle/>
          <a:p>
            <a:r>
              <a:rPr lang="en-US" dirty="0"/>
              <a:t>Contact Information</a:t>
            </a:r>
          </a:p>
        </p:txBody>
      </p:sp>
      <p:sp>
        <p:nvSpPr>
          <p:cNvPr id="3" name="Content Placeholder 2"/>
          <p:cNvSpPr>
            <a:spLocks noGrp="1"/>
          </p:cNvSpPr>
          <p:nvPr>
            <p:ph idx="1"/>
          </p:nvPr>
        </p:nvSpPr>
        <p:spPr>
          <a:xfrm>
            <a:off x="457200" y="1600199"/>
            <a:ext cx="8229600" cy="5121275"/>
          </a:xfrm>
        </p:spPr>
        <p:txBody>
          <a:bodyPr>
            <a:noAutofit/>
          </a:bodyPr>
          <a:lstStyle/>
          <a:p>
            <a:pPr marL="0" indent="0">
              <a:buNone/>
            </a:pPr>
            <a:r>
              <a:rPr lang="en-US" sz="1400" b="1" dirty="0">
                <a:latin typeface="+mj-lt"/>
              </a:rPr>
              <a:t>Geoff Drucker | Senior Director, Dispute Resolution Service</a:t>
            </a:r>
            <a:br>
              <a:rPr lang="en-US" sz="1400" b="1" dirty="0">
                <a:latin typeface="+mj-lt"/>
              </a:rPr>
            </a:br>
            <a:r>
              <a:rPr lang="en-US" sz="1400" dirty="0">
                <a:effectLst/>
                <a:latin typeface="+mj-lt"/>
                <a:ea typeface="Calibri" panose="020F0502020204030204" pitchFamily="34" charset="0"/>
                <a:cs typeface="Calibri" panose="020F0502020204030204" pitchFamily="34" charset="0"/>
              </a:rPr>
              <a:t>American Health Law Association</a:t>
            </a:r>
            <a:br>
              <a:rPr lang="en-US" sz="1400" dirty="0">
                <a:effectLst/>
                <a:latin typeface="+mj-lt"/>
                <a:ea typeface="Calibri" panose="020F0502020204030204" pitchFamily="34" charset="0"/>
                <a:cs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1099 14th Street NW, Suite 925</a:t>
            </a:r>
            <a:br>
              <a:rPr lang="en-US" sz="1400" dirty="0">
                <a:effectLst/>
                <a:latin typeface="+mj-lt"/>
                <a:ea typeface="Calibri" panose="020F0502020204030204" pitchFamily="34" charset="0"/>
                <a:cs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Washington, DC 20005</a:t>
            </a:r>
            <a:br>
              <a:rPr lang="en-US" sz="1400" dirty="0">
                <a:latin typeface="+mj-lt"/>
              </a:rPr>
            </a:br>
            <a:r>
              <a:rPr lang="en-US" sz="1400" dirty="0">
                <a:latin typeface="+mj-lt"/>
              </a:rPr>
              <a:t>(202) 833-6945</a:t>
            </a:r>
            <a:br>
              <a:rPr lang="en-US" sz="1400" dirty="0">
                <a:latin typeface="+mj-lt"/>
              </a:rPr>
            </a:br>
            <a:r>
              <a:rPr lang="en-US" sz="1400" dirty="0">
                <a:latin typeface="+mj-lt"/>
              </a:rPr>
              <a:t>Email: </a:t>
            </a:r>
            <a:r>
              <a:rPr lang="en-US" sz="1400" b="1" u="sng" dirty="0">
                <a:solidFill>
                  <a:schemeClr val="tx2"/>
                </a:solidFill>
                <a:latin typeface="+mj-lt"/>
              </a:rPr>
              <a:t>GDrucker@americanhealthlaw.org</a:t>
            </a:r>
          </a:p>
          <a:p>
            <a:pPr marL="0" indent="0">
              <a:buNone/>
            </a:pPr>
            <a:endParaRPr lang="en-US" sz="1400" dirty="0">
              <a:latin typeface="+mj-lt"/>
            </a:endParaRPr>
          </a:p>
          <a:p>
            <a:pPr marL="0" indent="0">
              <a:buNone/>
            </a:pPr>
            <a:r>
              <a:rPr lang="en-US" sz="1400" b="1" dirty="0">
                <a:latin typeface="+mj-lt"/>
              </a:rPr>
              <a:t>Carine Brice | Manager, Dispute Resolution Service</a:t>
            </a:r>
            <a:br>
              <a:rPr lang="en-US" sz="1400" b="1" dirty="0">
                <a:latin typeface="+mj-lt"/>
              </a:rPr>
            </a:br>
            <a:r>
              <a:rPr lang="en-US" sz="1400" dirty="0">
                <a:effectLst/>
                <a:latin typeface="+mj-lt"/>
                <a:ea typeface="Calibri" panose="020F0502020204030204" pitchFamily="34" charset="0"/>
                <a:cs typeface="Calibri" panose="020F0502020204030204" pitchFamily="34" charset="0"/>
              </a:rPr>
              <a:t>American Health Law Association</a:t>
            </a:r>
            <a:br>
              <a:rPr lang="en-US" sz="1400" dirty="0">
                <a:effectLst/>
                <a:latin typeface="+mj-lt"/>
                <a:ea typeface="Calibri" panose="020F0502020204030204" pitchFamily="34" charset="0"/>
                <a:cs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1099 14th Street NW, Suite 925</a:t>
            </a:r>
            <a:br>
              <a:rPr lang="en-US" sz="1400" dirty="0">
                <a:effectLst/>
                <a:latin typeface="+mj-lt"/>
                <a:ea typeface="Calibri" panose="020F0502020204030204" pitchFamily="34" charset="0"/>
                <a:cs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Washington, DC 20005</a:t>
            </a:r>
            <a:br>
              <a:rPr lang="en-US" sz="1400" dirty="0">
                <a:latin typeface="+mj-lt"/>
              </a:rPr>
            </a:br>
            <a:r>
              <a:rPr lang="en-US" sz="1400" dirty="0">
                <a:latin typeface="+mj-lt"/>
              </a:rPr>
              <a:t>(202) 833-0762</a:t>
            </a:r>
            <a:br>
              <a:rPr lang="en-US" sz="1400" dirty="0">
                <a:latin typeface="+mj-lt"/>
              </a:rPr>
            </a:br>
            <a:r>
              <a:rPr lang="en-US" sz="1400" dirty="0">
                <a:latin typeface="+mj-lt"/>
              </a:rPr>
              <a:t>Email: </a:t>
            </a:r>
            <a:r>
              <a:rPr lang="en-US" sz="1400" b="1" u="sng" dirty="0">
                <a:solidFill>
                  <a:schemeClr val="tx2"/>
                </a:solidFill>
                <a:latin typeface="+mj-lt"/>
                <a:hlinkClick r:id="rId2">
                  <a:extLst>
                    <a:ext uri="{A12FA001-AC4F-418D-AE19-62706E023703}">
                      <ahyp:hlinkClr xmlns:ahyp="http://schemas.microsoft.com/office/drawing/2018/hyperlinkcolor" val="tx"/>
                    </a:ext>
                  </a:extLst>
                </a:hlinkClick>
              </a:rPr>
              <a:t>CBrice@</a:t>
            </a:r>
            <a:r>
              <a:rPr lang="en-US" sz="1400" b="1" u="sng" dirty="0">
                <a:solidFill>
                  <a:schemeClr val="tx2"/>
                </a:solidFill>
                <a:latin typeface="+mj-lt"/>
              </a:rPr>
              <a:t>americanhealthlaw.org</a:t>
            </a:r>
          </a:p>
          <a:p>
            <a:pPr marL="0" indent="0">
              <a:buNone/>
            </a:pPr>
            <a:endParaRPr lang="en-US" sz="1400" dirty="0">
              <a:latin typeface="+mj-lt"/>
            </a:endParaRPr>
          </a:p>
          <a:p>
            <a:pPr marL="0" indent="0">
              <a:buNone/>
            </a:pPr>
            <a:r>
              <a:rPr lang="en-US" sz="1400" b="1" dirty="0">
                <a:latin typeface="+mj-lt"/>
              </a:rPr>
              <a:t>Robin Carter| Case Administrator</a:t>
            </a:r>
            <a:br>
              <a:rPr lang="en-US" sz="1400" b="1" dirty="0">
                <a:latin typeface="+mj-lt"/>
              </a:rPr>
            </a:br>
            <a:r>
              <a:rPr lang="en-US" sz="1400" dirty="0">
                <a:effectLst/>
                <a:latin typeface="+mj-lt"/>
                <a:ea typeface="Calibri" panose="020F0502020204030204" pitchFamily="34" charset="0"/>
                <a:cs typeface="Calibri" panose="020F0502020204030204" pitchFamily="34" charset="0"/>
              </a:rPr>
              <a:t>American Health Law Association</a:t>
            </a:r>
            <a:br>
              <a:rPr lang="en-US" sz="1400" dirty="0">
                <a:effectLst/>
                <a:latin typeface="+mj-lt"/>
                <a:ea typeface="Calibri" panose="020F0502020204030204" pitchFamily="34" charset="0"/>
                <a:cs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1099 14th Street NW, Suite 925</a:t>
            </a:r>
            <a:br>
              <a:rPr lang="en-US" sz="1400" dirty="0">
                <a:effectLst/>
                <a:latin typeface="+mj-lt"/>
                <a:ea typeface="Calibri" panose="020F0502020204030204" pitchFamily="34" charset="0"/>
                <a:cs typeface="Calibri" panose="020F0502020204030204" pitchFamily="34" charset="0"/>
              </a:rPr>
            </a:br>
            <a:r>
              <a:rPr lang="en-US" sz="1400" dirty="0">
                <a:effectLst/>
                <a:latin typeface="+mj-lt"/>
                <a:ea typeface="Calibri" panose="020F0502020204030204" pitchFamily="34" charset="0"/>
                <a:cs typeface="Calibri" panose="020F0502020204030204" pitchFamily="34" charset="0"/>
              </a:rPr>
              <a:t>Washington, DC 20005</a:t>
            </a:r>
            <a:br>
              <a:rPr lang="en-US" sz="1400" dirty="0">
                <a:effectLst/>
                <a:latin typeface="+mj-lt"/>
                <a:ea typeface="Calibri" panose="020F0502020204030204" pitchFamily="34" charset="0"/>
                <a:cs typeface="Calibri" panose="020F0502020204030204" pitchFamily="34" charset="0"/>
              </a:rPr>
            </a:br>
            <a:r>
              <a:rPr lang="en-US" sz="1400" dirty="0">
                <a:latin typeface="+mj-lt"/>
              </a:rPr>
              <a:t>(202) 833-6958</a:t>
            </a:r>
            <a:br>
              <a:rPr lang="en-US" sz="1400" dirty="0">
                <a:latin typeface="+mj-lt"/>
              </a:rPr>
            </a:br>
            <a:r>
              <a:rPr lang="en-US" sz="1400" dirty="0">
                <a:latin typeface="+mj-lt"/>
              </a:rPr>
              <a:t>Email: </a:t>
            </a:r>
            <a:r>
              <a:rPr lang="en-US" sz="1400" b="1" u="sng" dirty="0">
                <a:solidFill>
                  <a:schemeClr val="tx2"/>
                </a:solidFill>
                <a:latin typeface="+mj-lt"/>
              </a:rPr>
              <a:t>RCarter</a:t>
            </a:r>
            <a:r>
              <a:rPr lang="en-US" sz="1400" b="1" u="sng" dirty="0">
                <a:solidFill>
                  <a:schemeClr val="tx2"/>
                </a:solidFill>
                <a:latin typeface="+mj-lt"/>
                <a:hlinkClick r:id="rId3">
                  <a:extLst>
                    <a:ext uri="{A12FA001-AC4F-418D-AE19-62706E023703}">
                      <ahyp:hlinkClr xmlns:ahyp="http://schemas.microsoft.com/office/drawing/2018/hyperlinkcolor" val="tx"/>
                    </a:ext>
                  </a:extLst>
                </a:hlinkClick>
              </a:rPr>
              <a:t>@</a:t>
            </a:r>
            <a:r>
              <a:rPr lang="en-US" sz="1400" b="1" u="sng" dirty="0">
                <a:solidFill>
                  <a:schemeClr val="tx2"/>
                </a:solidFill>
                <a:latin typeface="+mj-lt"/>
              </a:rPr>
              <a:t>americanhealthlaw.org</a:t>
            </a:r>
          </a:p>
          <a:p>
            <a:pPr marL="0" indent="0">
              <a:buNone/>
            </a:pPr>
            <a:endParaRPr lang="en-US" sz="1400" dirty="0">
              <a:latin typeface="+mj-lt"/>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15</a:t>
            </a:fld>
            <a:endParaRPr lang="en-US" dirty="0"/>
          </a:p>
        </p:txBody>
      </p:sp>
    </p:spTree>
    <p:extLst>
      <p:ext uri="{BB962C8B-B14F-4D97-AF65-F5344CB8AC3E}">
        <p14:creationId xmlns:p14="http://schemas.microsoft.com/office/powerpoint/2010/main" val="4152269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55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90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5126"/>
            <a:ext cx="8058150" cy="1325563"/>
          </a:xfrm>
        </p:spPr>
        <p:txBody>
          <a:bodyPr/>
          <a:lstStyle/>
          <a:p>
            <a:r>
              <a:rPr lang="en-US" dirty="0"/>
              <a:t>Overview</a:t>
            </a:r>
          </a:p>
        </p:txBody>
      </p:sp>
      <p:sp>
        <p:nvSpPr>
          <p:cNvPr id="5" name="Content Placeholder 4"/>
          <p:cNvSpPr>
            <a:spLocks noGrp="1"/>
          </p:cNvSpPr>
          <p:nvPr>
            <p:ph idx="1"/>
          </p:nvPr>
        </p:nvSpPr>
        <p:spPr>
          <a:xfrm>
            <a:off x="457200" y="1600200"/>
            <a:ext cx="8382000" cy="4525963"/>
          </a:xfrm>
        </p:spPr>
        <p:txBody>
          <a:bodyPr>
            <a:normAutofit/>
          </a:bodyPr>
          <a:lstStyle/>
          <a:p>
            <a:pPr marL="0" indent="0">
              <a:lnSpc>
                <a:spcPct val="150000"/>
              </a:lnSpc>
              <a:buNone/>
            </a:pPr>
            <a:r>
              <a:rPr lang="en-US" dirty="0"/>
              <a:t>What is arbitration?</a:t>
            </a:r>
          </a:p>
          <a:p>
            <a:pPr marL="0" indent="0">
              <a:lnSpc>
                <a:spcPct val="150000"/>
              </a:lnSpc>
              <a:buNone/>
            </a:pPr>
            <a:r>
              <a:rPr lang="en-US" dirty="0"/>
              <a:t>What is mediation?</a:t>
            </a:r>
          </a:p>
          <a:p>
            <a:pPr marL="0" indent="0">
              <a:lnSpc>
                <a:spcPct val="150000"/>
              </a:lnSpc>
              <a:buNone/>
            </a:pPr>
            <a:r>
              <a:rPr lang="en-US" dirty="0"/>
              <a:t>What benefits can these processes provide?</a:t>
            </a:r>
          </a:p>
          <a:p>
            <a:pPr marL="0" indent="0">
              <a:lnSpc>
                <a:spcPct val="150000"/>
              </a:lnSpc>
              <a:buNone/>
            </a:pPr>
            <a:r>
              <a:rPr lang="en-US" dirty="0"/>
              <a:t>How do I use these processes most effectively?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1928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dirty="0"/>
              <a:t>What is Arbitration?</a:t>
            </a:r>
          </a:p>
        </p:txBody>
      </p:sp>
      <p:sp>
        <p:nvSpPr>
          <p:cNvPr id="3" name="Content Placeholder 2"/>
          <p:cNvSpPr>
            <a:spLocks noGrp="1"/>
          </p:cNvSpPr>
          <p:nvPr>
            <p:ph idx="1"/>
          </p:nvPr>
        </p:nvSpPr>
        <p:spPr>
          <a:xfrm>
            <a:off x="626164" y="1828800"/>
            <a:ext cx="7908235" cy="4525963"/>
          </a:xfrm>
        </p:spPr>
        <p:txBody>
          <a:bodyPr/>
          <a:lstStyle/>
          <a:p>
            <a:pPr marL="0" indent="0">
              <a:buNone/>
            </a:pPr>
            <a:r>
              <a:rPr lang="en-US" dirty="0"/>
              <a:t>Private adjudication:</a:t>
            </a:r>
          </a:p>
          <a:p>
            <a:pPr marL="0" indent="0">
              <a:buNone/>
            </a:pPr>
            <a:endParaRPr lang="en-US" dirty="0"/>
          </a:p>
          <a:p>
            <a:pPr marL="400050" lvl="1" indent="0">
              <a:buNone/>
            </a:pPr>
            <a:r>
              <a:rPr lang="en-US" dirty="0">
                <a:latin typeface="+mj-lt"/>
              </a:rPr>
              <a:t>The parties agree that a particular dispute, or a range of disputes, will be decided by an impartial expert after a private hearing rather than by a judge or jury after a public trial.</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3</a:t>
            </a:fld>
            <a:endParaRPr lang="en-US" dirty="0"/>
          </a:p>
        </p:txBody>
      </p:sp>
    </p:spTree>
    <p:extLst>
      <p:ext uri="{BB962C8B-B14F-4D97-AF65-F5344CB8AC3E}">
        <p14:creationId xmlns:p14="http://schemas.microsoft.com/office/powerpoint/2010/main" val="24093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dirty="0"/>
              <a:t>Potential Benefits </a:t>
            </a:r>
          </a:p>
        </p:txBody>
      </p:sp>
      <p:sp>
        <p:nvSpPr>
          <p:cNvPr id="3" name="Content Placeholder 2"/>
          <p:cNvSpPr>
            <a:spLocks noGrp="1"/>
          </p:cNvSpPr>
          <p:nvPr>
            <p:ph idx="1"/>
          </p:nvPr>
        </p:nvSpPr>
        <p:spPr/>
        <p:txBody>
          <a:bodyPr>
            <a:normAutofit/>
          </a:bodyPr>
          <a:lstStyle/>
          <a:p>
            <a:r>
              <a:rPr lang="en-US" dirty="0"/>
              <a:t>Confidentiality</a:t>
            </a:r>
            <a:r>
              <a:rPr lang="en-US" u="sng" dirty="0"/>
              <a:t> </a:t>
            </a:r>
          </a:p>
          <a:p>
            <a:pPr lvl="1"/>
            <a:r>
              <a:rPr lang="en-US" dirty="0">
                <a:latin typeface="+mj-lt"/>
              </a:rPr>
              <a:t>Existence of dispute</a:t>
            </a:r>
          </a:p>
          <a:p>
            <a:pPr lvl="1"/>
            <a:r>
              <a:rPr lang="en-US" dirty="0">
                <a:latin typeface="+mj-lt"/>
              </a:rPr>
              <a:t>Allegations and demands</a:t>
            </a:r>
          </a:p>
          <a:p>
            <a:pPr lvl="1"/>
            <a:r>
              <a:rPr lang="en-US" dirty="0">
                <a:latin typeface="+mj-lt"/>
              </a:rPr>
              <a:t>Pleadings, testimony, and evidence </a:t>
            </a:r>
          </a:p>
          <a:p>
            <a:pPr lvl="1"/>
            <a:r>
              <a:rPr lang="en-US" dirty="0">
                <a:latin typeface="+mj-lt"/>
              </a:rPr>
              <a:t>Outcome</a:t>
            </a:r>
          </a:p>
          <a:p>
            <a:pPr marL="457200" lvl="1" indent="0">
              <a:buNone/>
            </a:pPr>
            <a:endParaRPr lang="en-US" sz="2400" dirty="0"/>
          </a:p>
          <a:p>
            <a:r>
              <a:rPr lang="en-US" dirty="0"/>
              <a:t>Speed/Finality</a:t>
            </a:r>
          </a:p>
          <a:p>
            <a:pPr lvl="1"/>
            <a:r>
              <a:rPr lang="en-US" dirty="0">
                <a:latin typeface="+mj-lt"/>
              </a:rPr>
              <a:t>Reduced discovery and motions practice</a:t>
            </a:r>
          </a:p>
          <a:p>
            <a:pPr lvl="1"/>
            <a:r>
              <a:rPr lang="en-US" dirty="0">
                <a:latin typeface="+mj-lt"/>
              </a:rPr>
              <a:t>No court backlog for hearings</a:t>
            </a:r>
          </a:p>
          <a:p>
            <a:pPr lvl="1"/>
            <a:r>
              <a:rPr lang="en-US" dirty="0">
                <a:latin typeface="+mj-lt"/>
              </a:rPr>
              <a:t>Deadline for issuing award</a:t>
            </a:r>
          </a:p>
          <a:p>
            <a:pPr lvl="1"/>
            <a:r>
              <a:rPr lang="en-US" dirty="0">
                <a:latin typeface="+mj-lt"/>
              </a:rPr>
              <a:t>Very limited grounds for vacating (overturning) an award</a:t>
            </a:r>
          </a:p>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4</a:t>
            </a:fld>
            <a:endParaRPr lang="en-US" dirty="0"/>
          </a:p>
        </p:txBody>
      </p:sp>
    </p:spTree>
    <p:extLst>
      <p:ext uri="{BB962C8B-B14F-4D97-AF65-F5344CB8AC3E}">
        <p14:creationId xmlns:p14="http://schemas.microsoft.com/office/powerpoint/2010/main" val="357214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Potential Benefits </a:t>
            </a:r>
            <a:r>
              <a:rPr lang="en-US" sz="2100" dirty="0"/>
              <a:t>(cont.)</a:t>
            </a:r>
          </a:p>
        </p:txBody>
      </p:sp>
      <p:sp>
        <p:nvSpPr>
          <p:cNvPr id="3" name="Content Placeholder 2"/>
          <p:cNvSpPr>
            <a:spLocks noGrp="1"/>
          </p:cNvSpPr>
          <p:nvPr>
            <p:ph idx="1"/>
          </p:nvPr>
        </p:nvSpPr>
        <p:spPr/>
        <p:txBody>
          <a:bodyPr/>
          <a:lstStyle/>
          <a:p>
            <a:pPr marL="0" indent="0">
              <a:buNone/>
            </a:pPr>
            <a:r>
              <a:rPr lang="en-US" dirty="0"/>
              <a:t>Fairness/Predictability</a:t>
            </a:r>
          </a:p>
          <a:p>
            <a:pPr lvl="1"/>
            <a:r>
              <a:rPr lang="en-US" dirty="0">
                <a:latin typeface="+mj-lt"/>
              </a:rPr>
              <a:t>Decision-maker with subject matter expertise</a:t>
            </a:r>
          </a:p>
          <a:p>
            <a:pPr lvl="1"/>
            <a:r>
              <a:rPr lang="en-US" dirty="0">
                <a:latin typeface="+mj-lt"/>
              </a:rPr>
              <a:t>Settlement easier to negotiate when outcome is more certain</a:t>
            </a:r>
          </a:p>
          <a:p>
            <a:pPr marL="457200" lvl="1" indent="0">
              <a:buNone/>
            </a:pPr>
            <a:endParaRPr lang="en-US" dirty="0">
              <a:latin typeface="+mj-lt"/>
            </a:endParaRPr>
          </a:p>
          <a:p>
            <a:pPr marL="0" indent="0">
              <a:buNone/>
            </a:pPr>
            <a:r>
              <a:rPr lang="en-US" dirty="0"/>
              <a:t>Cost: Savings in legal fees may far exceed costs of arbitrator and administrator</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5</a:t>
            </a:fld>
            <a:endParaRPr lang="en-US" dirty="0"/>
          </a:p>
        </p:txBody>
      </p:sp>
    </p:spTree>
    <p:extLst>
      <p:ext uri="{BB962C8B-B14F-4D97-AF65-F5344CB8AC3E}">
        <p14:creationId xmlns:p14="http://schemas.microsoft.com/office/powerpoint/2010/main" val="407225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Success</a:t>
            </a:r>
          </a:p>
        </p:txBody>
      </p:sp>
      <p:sp>
        <p:nvSpPr>
          <p:cNvPr id="3" name="Content Placeholder 2"/>
          <p:cNvSpPr>
            <a:spLocks noGrp="1"/>
          </p:cNvSpPr>
          <p:nvPr>
            <p:ph idx="1"/>
          </p:nvPr>
        </p:nvSpPr>
        <p:spPr/>
        <p:txBody>
          <a:bodyPr>
            <a:normAutofit/>
          </a:bodyPr>
          <a:lstStyle/>
          <a:p>
            <a:pPr marL="0" indent="0">
              <a:buNone/>
            </a:pPr>
            <a:r>
              <a:rPr lang="en-US" dirty="0"/>
              <a:t>Confidentiality</a:t>
            </a:r>
          </a:p>
          <a:p>
            <a:r>
              <a:rPr lang="en-US" sz="1800" dirty="0"/>
              <a:t>Litigation to compel arbitration and/or to enforce award</a:t>
            </a:r>
          </a:p>
          <a:p>
            <a:pPr marL="0" indent="0">
              <a:buNone/>
            </a:pPr>
            <a:endParaRPr lang="en-US" sz="1800" dirty="0"/>
          </a:p>
          <a:p>
            <a:pPr marL="0" indent="0">
              <a:buNone/>
            </a:pPr>
            <a:r>
              <a:rPr lang="en-US" dirty="0"/>
              <a:t>Speed/Cost</a:t>
            </a:r>
          </a:p>
          <a:p>
            <a:r>
              <a:rPr lang="en-US" sz="1800" dirty="0"/>
              <a:t>A panel (3 arbitrators) instead of a single arbitrator</a:t>
            </a:r>
          </a:p>
          <a:p>
            <a:r>
              <a:rPr lang="en-US" sz="1800" dirty="0"/>
              <a:t>Turning arbitration into litigation</a:t>
            </a:r>
          </a:p>
          <a:p>
            <a:pPr marL="857250" lvl="1" indent="-457200"/>
            <a:r>
              <a:rPr lang="en-US" dirty="0">
                <a:latin typeface="+mj-lt"/>
              </a:rPr>
              <a:t>filing every conceivable motion</a:t>
            </a:r>
          </a:p>
          <a:p>
            <a:pPr marL="857250" lvl="1" indent="-457200"/>
            <a:r>
              <a:rPr lang="en-US" dirty="0">
                <a:latin typeface="+mj-lt"/>
              </a:rPr>
              <a:t>engaging in full-blown discovery</a:t>
            </a:r>
          </a:p>
          <a:p>
            <a:pPr marL="857250" lvl="1" indent="-457200"/>
            <a:r>
              <a:rPr lang="en-US" dirty="0">
                <a:latin typeface="+mj-lt"/>
              </a:rPr>
              <a:t>requiring adherence to judicial rules of evidence</a:t>
            </a:r>
          </a:p>
          <a:p>
            <a:pPr marL="857250" lvl="1" indent="-457200"/>
            <a:endParaRPr lang="en-US" dirty="0"/>
          </a:p>
          <a:p>
            <a:pPr marL="0" indent="0">
              <a:buNone/>
            </a:pPr>
            <a:r>
              <a:rPr lang="en-US" dirty="0"/>
              <a:t>Fairness/Finality</a:t>
            </a:r>
          </a:p>
          <a:p>
            <a:r>
              <a:rPr lang="en-US" sz="1800" dirty="0"/>
              <a:t>A one-sided arbitration agreement that is deemed unconscionable or contrary to public policy </a:t>
            </a:r>
          </a:p>
          <a:p>
            <a:pPr marL="0" indent="0">
              <a:buNone/>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6</a:t>
            </a:fld>
            <a:endParaRPr lang="en-US" dirty="0"/>
          </a:p>
        </p:txBody>
      </p:sp>
    </p:spTree>
    <p:extLst>
      <p:ext uri="{BB962C8B-B14F-4D97-AF65-F5344CB8AC3E}">
        <p14:creationId xmlns:p14="http://schemas.microsoft.com/office/powerpoint/2010/main" val="16653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normAutofit fontScale="92500" lnSpcReduction="10000"/>
          </a:bodyPr>
          <a:lstStyle/>
          <a:p>
            <a:pPr marL="0" lvl="1" indent="0">
              <a:buNone/>
            </a:pPr>
            <a:r>
              <a:rPr lang="en-US" sz="2300" dirty="0">
                <a:latin typeface="+mj-lt"/>
              </a:rPr>
              <a:t>Restrict use of panels to very large cases </a:t>
            </a:r>
          </a:p>
          <a:p>
            <a:pPr marL="0" lvl="1" indent="0">
              <a:buNone/>
            </a:pPr>
            <a:endParaRPr lang="en-US" sz="3200" dirty="0"/>
          </a:p>
          <a:p>
            <a:r>
              <a:rPr lang="en-US" sz="2300" dirty="0"/>
              <a:t>Set clear expectations for advocates</a:t>
            </a:r>
          </a:p>
          <a:p>
            <a:pPr lvl="1"/>
            <a:r>
              <a:rPr lang="en-US" sz="1900" dirty="0">
                <a:latin typeface="+mj-lt"/>
              </a:rPr>
              <a:t>Get to the heart of the dispute quickly</a:t>
            </a:r>
          </a:p>
          <a:p>
            <a:pPr lvl="1"/>
            <a:r>
              <a:rPr lang="en-US" sz="1900" dirty="0">
                <a:latin typeface="+mj-lt"/>
              </a:rPr>
              <a:t>Do not advance every conceivable argument</a:t>
            </a:r>
          </a:p>
          <a:p>
            <a:pPr lvl="1"/>
            <a:r>
              <a:rPr lang="en-US" sz="1900" dirty="0">
                <a:latin typeface="+mj-lt"/>
              </a:rPr>
              <a:t>Do not try every conceivable tactical ploy</a:t>
            </a:r>
          </a:p>
          <a:p>
            <a:pPr lvl="1"/>
            <a:r>
              <a:rPr lang="en-US" sz="1900" dirty="0">
                <a:latin typeface="+mj-lt"/>
              </a:rPr>
              <a:t>Do not bury the other side in unnecessary discovery requests</a:t>
            </a:r>
          </a:p>
          <a:p>
            <a:pPr lvl="1"/>
            <a:r>
              <a:rPr lang="en-US" sz="1900" dirty="0">
                <a:latin typeface="+mj-lt"/>
              </a:rPr>
              <a:t>Do not resist requests for relevant information</a:t>
            </a:r>
          </a:p>
          <a:p>
            <a:pPr marL="457200" lvl="1" indent="0">
              <a:buNone/>
            </a:pPr>
            <a:endParaRPr lang="en-US" dirty="0"/>
          </a:p>
          <a:p>
            <a:r>
              <a:rPr lang="en-US" sz="2300" dirty="0"/>
              <a:t>Set clear expectations for clients</a:t>
            </a:r>
          </a:p>
          <a:p>
            <a:pPr lvl="1"/>
            <a:r>
              <a:rPr lang="en-US" sz="1900" dirty="0">
                <a:latin typeface="+mj-lt"/>
              </a:rPr>
              <a:t>You may have to pay money to get sued</a:t>
            </a:r>
          </a:p>
          <a:p>
            <a:pPr lvl="1"/>
            <a:r>
              <a:rPr lang="en-US" sz="1900" dirty="0">
                <a:latin typeface="+mj-lt"/>
              </a:rPr>
              <a:t>You may have to pay for an award that goes against you </a:t>
            </a:r>
          </a:p>
          <a:p>
            <a:pPr lvl="1"/>
            <a:r>
              <a:rPr lang="en-US" sz="1900" dirty="0">
                <a:latin typeface="+mj-lt"/>
              </a:rPr>
              <a:t>You may not get the arbitrator you want and you cannot control the process even though you are paying for it</a:t>
            </a:r>
          </a:p>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7</a:t>
            </a:fld>
            <a:endParaRPr lang="en-US" dirty="0"/>
          </a:p>
        </p:txBody>
      </p:sp>
    </p:spTree>
    <p:extLst>
      <p:ext uri="{BB962C8B-B14F-4D97-AF65-F5344CB8AC3E}">
        <p14:creationId xmlns:p14="http://schemas.microsoft.com/office/powerpoint/2010/main" val="303519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Mediation?</a:t>
            </a:r>
          </a:p>
        </p:txBody>
      </p:sp>
      <p:sp>
        <p:nvSpPr>
          <p:cNvPr id="3" name="Content Placeholder 2"/>
          <p:cNvSpPr>
            <a:spLocks noGrp="1"/>
          </p:cNvSpPr>
          <p:nvPr>
            <p:ph idx="1"/>
          </p:nvPr>
        </p:nvSpPr>
        <p:spPr/>
        <p:txBody>
          <a:bodyPr/>
          <a:lstStyle/>
          <a:p>
            <a:pPr marL="0" indent="0">
              <a:buNone/>
            </a:pPr>
            <a:r>
              <a:rPr lang="en-US" dirty="0"/>
              <a:t>Assisted negotiation:</a:t>
            </a:r>
          </a:p>
          <a:p>
            <a:pPr marL="0" indent="0">
              <a:buNone/>
            </a:pPr>
            <a:endParaRPr lang="en-US" dirty="0"/>
          </a:p>
          <a:p>
            <a:pPr marL="400050" lvl="1" indent="0">
              <a:buNone/>
            </a:pPr>
            <a:r>
              <a:rPr lang="en-US" dirty="0">
                <a:latin typeface="+mj-lt"/>
              </a:rPr>
              <a:t>An impartial expert tries to help the parties overcome barriers to agreement such as strong emotions, breakdowns in communication, competing views about the facts and applicable law, and differing predictions about how a judge or jury will rule if the case is tried in court.  </a:t>
            </a:r>
          </a:p>
          <a:p>
            <a:pPr marL="400050" lvl="1" indent="0">
              <a:buNone/>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8</a:t>
            </a:fld>
            <a:endParaRPr lang="en-US" dirty="0"/>
          </a:p>
        </p:txBody>
      </p:sp>
    </p:spTree>
    <p:extLst>
      <p:ext uri="{BB962C8B-B14F-4D97-AF65-F5344CB8AC3E}">
        <p14:creationId xmlns:p14="http://schemas.microsoft.com/office/powerpoint/2010/main" val="289903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Mediate?</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Can be much faster and less expensive than arbitration (or litigation)</a:t>
            </a:r>
          </a:p>
          <a:p>
            <a:pPr marL="342900" indent="-342900">
              <a:buFont typeface="Arial" panose="020B0604020202020204" pitchFamily="34" charset="0"/>
              <a:buChar char="•"/>
            </a:pPr>
            <a:r>
              <a:rPr lang="en-US" dirty="0"/>
              <a:t>Just as confidential as arbitration</a:t>
            </a:r>
          </a:p>
          <a:p>
            <a:pPr marL="342900" indent="-342900">
              <a:buFont typeface="Arial" panose="020B0604020202020204" pitchFamily="34" charset="0"/>
              <a:buChar char="•"/>
            </a:pPr>
            <a:r>
              <a:rPr lang="en-US" dirty="0"/>
              <a:t>Final 75-85% of the time (if voluntary)</a:t>
            </a:r>
          </a:p>
          <a:p>
            <a:pPr marL="342900" indent="-342900">
              <a:buFont typeface="Arial" panose="020B0604020202020204" pitchFamily="34" charset="0"/>
              <a:buChar char="•"/>
            </a:pPr>
            <a:r>
              <a:rPr lang="en-US" dirty="0"/>
              <a:t>No loss of control  </a:t>
            </a:r>
          </a:p>
          <a:p>
            <a:pPr marL="342900" indent="-342900">
              <a:buFont typeface="Arial" panose="020B0604020202020204" pitchFamily="34" charset="0"/>
              <a:buChar char="•"/>
            </a:pPr>
            <a:r>
              <a:rPr lang="en-US" dirty="0"/>
              <a:t>Can preserve or improve relationships</a:t>
            </a:r>
          </a:p>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D00B15-B260-4622-B211-FC848589F0FD}" type="slidenum">
              <a:rPr lang="en-US" smtClean="0"/>
              <a:pPr/>
              <a:t>9</a:t>
            </a:fld>
            <a:endParaRPr lang="en-US" dirty="0"/>
          </a:p>
        </p:txBody>
      </p:sp>
    </p:spTree>
    <p:extLst>
      <p:ext uri="{BB962C8B-B14F-4D97-AF65-F5344CB8AC3E}">
        <p14:creationId xmlns:p14="http://schemas.microsoft.com/office/powerpoint/2010/main" val="2741770924"/>
      </p:ext>
    </p:extLst>
  </p:cSld>
  <p:clrMapOvr>
    <a:masterClrMapping/>
  </p:clrMapOvr>
</p:sld>
</file>

<file path=ppt/theme/theme1.xml><?xml version="1.0" encoding="utf-8"?>
<a:theme xmlns:a="http://schemas.openxmlformats.org/drawingml/2006/main" name="AHLA Brand Theme">
  <a:themeElements>
    <a:clrScheme name="AHLA 1">
      <a:dk1>
        <a:srgbClr val="000000"/>
      </a:dk1>
      <a:lt1>
        <a:srgbClr val="FFFFFF"/>
      </a:lt1>
      <a:dk2>
        <a:srgbClr val="1D4F91"/>
      </a:dk2>
      <a:lt2>
        <a:srgbClr val="9BC9E9"/>
      </a:lt2>
      <a:accent1>
        <a:srgbClr val="2DCCD3"/>
      </a:accent1>
      <a:accent2>
        <a:srgbClr val="D3BC8D"/>
      </a:accent2>
      <a:accent3>
        <a:srgbClr val="EDE04B"/>
      </a:accent3>
      <a:accent4>
        <a:srgbClr val="004851"/>
      </a:accent4>
      <a:accent5>
        <a:srgbClr val="B1E4F1"/>
      </a:accent5>
      <a:accent6>
        <a:srgbClr val="FF6900"/>
      </a:accent6>
      <a:hlink>
        <a:srgbClr val="1D4F91"/>
      </a:hlink>
      <a:folHlink>
        <a:srgbClr val="2DCCD3"/>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1FE24C4-E69D-7E46-85D1-71EE7BAFC5B4}" vid="{760992D2-C4CC-DC47-A4A7-79EA685B03A6}"/>
    </a:ext>
  </a:extLst>
</a:theme>
</file>

<file path=ppt/theme/theme2.xml><?xml version="1.0" encoding="utf-8"?>
<a:theme xmlns:a="http://schemas.openxmlformats.org/drawingml/2006/main" name="1_AHLA Brand Theme">
  <a:themeElements>
    <a:clrScheme name="Custom 1">
      <a:dk1>
        <a:srgbClr val="000000"/>
      </a:dk1>
      <a:lt1>
        <a:srgbClr val="FFFFFF"/>
      </a:lt1>
      <a:dk2>
        <a:srgbClr val="1D4F91"/>
      </a:dk2>
      <a:lt2>
        <a:srgbClr val="9BC9E9"/>
      </a:lt2>
      <a:accent1>
        <a:srgbClr val="2DCCD3"/>
      </a:accent1>
      <a:accent2>
        <a:srgbClr val="D3BC8D"/>
      </a:accent2>
      <a:accent3>
        <a:srgbClr val="EDE04B"/>
      </a:accent3>
      <a:accent4>
        <a:srgbClr val="004851"/>
      </a:accent4>
      <a:accent5>
        <a:srgbClr val="B1E4F1"/>
      </a:accent5>
      <a:accent6>
        <a:srgbClr val="FF6900"/>
      </a:accent6>
      <a:hlink>
        <a:srgbClr val="1D4F91"/>
      </a:hlink>
      <a:folHlink>
        <a:srgbClr val="2DCCD3"/>
      </a:folHlink>
    </a:clrScheme>
    <a:fontScheme name="AHLA Brand">
      <a:majorFont>
        <a:latin typeface="Runda Medium"/>
        <a:ea typeface=""/>
        <a:cs typeface=""/>
      </a:majorFont>
      <a:minorFont>
        <a:latin typeface="Adobe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01FE24C4-E69D-7E46-85D1-71EE7BAFC5B4}" vid="{0A20E873-ECCE-A24A-826A-F2C76246B2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E9EA375DB15F4D94154A324E100D87" ma:contentTypeVersion="13" ma:contentTypeDescription="Create a new document." ma:contentTypeScope="" ma:versionID="89355b4395a6f3d88f2008d1cdf5051f">
  <xsd:schema xmlns:xsd="http://www.w3.org/2001/XMLSchema" xmlns:xs="http://www.w3.org/2001/XMLSchema" xmlns:p="http://schemas.microsoft.com/office/2006/metadata/properties" xmlns:ns2="1ed0fc77-36fd-42b5-b569-134fa315dbe2" xmlns:ns3="f9300d67-1b81-4fbe-b86b-1944e7c180d5" targetNamespace="http://schemas.microsoft.com/office/2006/metadata/properties" ma:root="true" ma:fieldsID="fd50efe010a20900bb37357ea2956a7e" ns2:_="" ns3:_="">
    <xsd:import namespace="1ed0fc77-36fd-42b5-b569-134fa315dbe2"/>
    <xsd:import namespace="f9300d67-1b81-4fbe-b86b-1944e7c180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0fc77-36fd-42b5-b569-134fa315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00d67-1b81-4fbe-b86b-1944e7c180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1C7B30-CE73-4842-9EF6-ECAB522CE307}">
  <ds:schemaRefs>
    <ds:schemaRef ds:uri="http://www.w3.org/XML/1998/namespace"/>
    <ds:schemaRef ds:uri="http://schemas.microsoft.com/office/2006/documentManagement/types"/>
    <ds:schemaRef ds:uri="f9300d67-1b81-4fbe-b86b-1944e7c180d5"/>
    <ds:schemaRef ds:uri="http://purl.org/dc/elements/1.1/"/>
    <ds:schemaRef ds:uri="http://schemas.microsoft.com/office/infopath/2007/PartnerControls"/>
    <ds:schemaRef ds:uri="1ed0fc77-36fd-42b5-b569-134fa315dbe2"/>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0800C72-2BAC-48D3-B15F-74BF2330FB64}">
  <ds:schemaRefs>
    <ds:schemaRef ds:uri="http://schemas.microsoft.com/sharepoint/v3/contenttype/forms"/>
  </ds:schemaRefs>
</ds:datastoreItem>
</file>

<file path=customXml/itemProps3.xml><?xml version="1.0" encoding="utf-8"?>
<ds:datastoreItem xmlns:ds="http://schemas.openxmlformats.org/officeDocument/2006/customXml" ds:itemID="{0D2418AC-7030-4967-A108-45959F7EF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d0fc77-36fd-42b5-b569-134fa315dbe2"/>
    <ds:schemaRef ds:uri="f9300d67-1b81-4fbe-b86b-1944e7c18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AHLA Brand Theme</Template>
  <TotalTime>192</TotalTime>
  <Words>910</Words>
  <Application>Microsoft Office PowerPoint</Application>
  <PresentationFormat>On-screen Show (4:3)</PresentationFormat>
  <Paragraphs>134</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AHLA Brand Theme</vt:lpstr>
      <vt:lpstr>1_AHLA Brand Theme</vt:lpstr>
      <vt:lpstr>Resolving Health Care Disputes</vt:lpstr>
      <vt:lpstr>Overview</vt:lpstr>
      <vt:lpstr>What is Arbitration?</vt:lpstr>
      <vt:lpstr>Potential Benefits </vt:lpstr>
      <vt:lpstr>Potential Benefits (cont.)</vt:lpstr>
      <vt:lpstr>Barriers to Success</vt:lpstr>
      <vt:lpstr>Best Practices</vt:lpstr>
      <vt:lpstr>What is Mediation?</vt:lpstr>
      <vt:lpstr>Why Mediate?</vt:lpstr>
      <vt:lpstr>Best Practices for Mediation </vt:lpstr>
      <vt:lpstr>Best Practices for Mediation (cont.)</vt:lpstr>
      <vt:lpstr>Using the Dispute Resolution Service</vt:lpstr>
      <vt:lpstr>PowerPoint Presentation</vt:lpstr>
      <vt:lpstr>AHLA Roster of Neutrals</vt:lpstr>
      <vt:lpstr>Contact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 Health Care Disputes</dc:title>
  <dc:creator>Mary Boutsikaris</dc:creator>
  <cp:lastModifiedBy>Mary Boutsikaris</cp:lastModifiedBy>
  <cp:revision>11</cp:revision>
  <cp:lastPrinted>2018-07-09T16:34:54Z</cp:lastPrinted>
  <dcterms:created xsi:type="dcterms:W3CDTF">2021-08-09T15:46:03Z</dcterms:created>
  <dcterms:modified xsi:type="dcterms:W3CDTF">2021-08-25T18:37:25Z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0x010100CFE9EA375DB15F4D94154A324E100D87</vt:lpwstr>
  </property>
</Properties>
</file>